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2" r:id="rId3"/>
    <p:sldId id="285" r:id="rId4"/>
    <p:sldId id="292" r:id="rId5"/>
    <p:sldId id="293" r:id="rId6"/>
    <p:sldId id="294" r:id="rId7"/>
    <p:sldId id="295" r:id="rId8"/>
    <p:sldId id="289" r:id="rId9"/>
    <p:sldId id="272" r:id="rId10"/>
    <p:sldId id="286" r:id="rId11"/>
    <p:sldId id="296" r:id="rId12"/>
    <p:sldId id="297" r:id="rId13"/>
    <p:sldId id="274" r:id="rId14"/>
    <p:sldId id="276" r:id="rId15"/>
    <p:sldId id="291" r:id="rId16"/>
    <p:sldId id="277" r:id="rId17"/>
    <p:sldId id="278" r:id="rId18"/>
    <p:sldId id="298" r:id="rId19"/>
    <p:sldId id="280" r:id="rId20"/>
    <p:sldId id="281" r:id="rId21"/>
    <p:sldId id="275" r:id="rId22"/>
    <p:sldId id="282" r:id="rId23"/>
    <p:sldId id="290" r:id="rId24"/>
    <p:sldId id="299" r:id="rId25"/>
    <p:sldId id="263" r:id="rId26"/>
    <p:sldId id="287"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0" d="100"/>
          <a:sy n="70" d="100"/>
        </p:scale>
        <p:origin x="48" y="48"/>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27/06/2024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27.06.2024</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a:p>
        </p:txBody>
      </p:sp>
    </p:spTree>
    <p:extLst>
      <p:ext uri="{BB962C8B-B14F-4D97-AF65-F5344CB8AC3E}">
        <p14:creationId xmlns:p14="http://schemas.microsoft.com/office/powerpoint/2010/main" val="34326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a:xfrm>
            <a:off x="490654" y="365125"/>
            <a:ext cx="11218126" cy="1325563"/>
          </a:xfrm>
          <a:prstGeom prst="rect">
            <a:avLst/>
          </a:prstGeom>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a:prstGeom prst="rect">
            <a:avLst/>
          </a:prstGeo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CEF9E-739F-479A-88FF-406B976D3D36}"/>
              </a:ext>
            </a:extLst>
          </p:cNvPr>
          <p:cNvSpPr>
            <a:spLocks noGrp="1"/>
          </p:cNvSpPr>
          <p:nvPr>
            <p:ph type="title"/>
          </p:nvPr>
        </p:nvSpPr>
        <p:spPr>
          <a:xfrm>
            <a:off x="490654" y="365125"/>
            <a:ext cx="11218126"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8EFE50B-7C7C-4DF4-AE05-0FEACFD4FE66}"/>
              </a:ext>
            </a:extLst>
          </p:cNvPr>
          <p:cNvSpPr>
            <a:spLocks noGrp="1"/>
          </p:cNvSpPr>
          <p:nvPr>
            <p:ph idx="1"/>
          </p:nvPr>
        </p:nvSpPr>
        <p:spPr>
          <a:xfrm>
            <a:off x="490654" y="1825625"/>
            <a:ext cx="11218126" cy="405106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EACBC6-AFE4-4EA9-A032-D74003768541}"/>
              </a:ext>
            </a:extLst>
          </p:cNvPr>
          <p:cNvSpPr>
            <a:spLocks noGrp="1"/>
          </p:cNvSpPr>
          <p:nvPr>
            <p:ph type="dt" sz="half" idx="10"/>
          </p:nvPr>
        </p:nvSpPr>
        <p:spPr/>
        <p:txBody>
          <a:bodyPr/>
          <a:lstStyle/>
          <a:p>
            <a:fld id="{C570BBF5-6E72-4E8C-BE55-14BA2B23BCD2}" type="datetimeFigureOut">
              <a:rPr lang="de-DE" smtClean="0"/>
              <a:t>27.06.2024</a:t>
            </a:fld>
            <a:endParaRPr lang="de-DE"/>
          </a:p>
        </p:txBody>
      </p:sp>
      <p:sp>
        <p:nvSpPr>
          <p:cNvPr id="5" name="Fußzeilenplatzhalter 4">
            <a:extLst>
              <a:ext uri="{FF2B5EF4-FFF2-40B4-BE49-F238E27FC236}">
                <a16:creationId xmlns:a16="http://schemas.microsoft.com/office/drawing/2014/main" id="{E5E96894-4B8D-482F-97A6-3A24943B13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73BB609-F3DA-4FC9-A3A4-CA5302B44A04}"/>
              </a:ext>
            </a:extLst>
          </p:cNvPr>
          <p:cNvSpPr>
            <a:spLocks noGrp="1"/>
          </p:cNvSpPr>
          <p:nvPr>
            <p:ph type="sldNum" sz="quarter" idx="12"/>
          </p:nvPr>
        </p:nvSpPr>
        <p:spPr/>
        <p:txBody>
          <a:bodyPr/>
          <a:lstStyle/>
          <a:p>
            <a:fld id="{2BAB5ED3-B125-42CE-A61E-48765D752D54}" type="slidenum">
              <a:rPr lang="de-DE" smtClean="0"/>
              <a:t>‹#›</a:t>
            </a:fld>
            <a:endParaRPr lang="de-DE"/>
          </a:p>
        </p:txBody>
      </p:sp>
    </p:spTree>
    <p:extLst>
      <p:ext uri="{BB962C8B-B14F-4D97-AF65-F5344CB8AC3E}">
        <p14:creationId xmlns:p14="http://schemas.microsoft.com/office/powerpoint/2010/main" val="3181308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070BC80-5FCF-CCFD-8FBB-6C735F362D30}"/>
              </a:ext>
            </a:extLst>
          </p:cNvPr>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5" name="Text Placeholder 2">
            <a:extLst>
              <a:ext uri="{FF2B5EF4-FFF2-40B4-BE49-F238E27FC236}">
                <a16:creationId xmlns:a16="http://schemas.microsoft.com/office/drawing/2014/main" id="{C962CAF9-DA78-2FBC-DF4C-DF38A1904AA9}"/>
              </a:ext>
            </a:extLst>
          </p:cNvPr>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pic>
        <p:nvPicPr>
          <p:cNvPr id="6" name="Picture 5">
            <a:extLst>
              <a:ext uri="{FF2B5EF4-FFF2-40B4-BE49-F238E27FC236}">
                <a16:creationId xmlns:a16="http://schemas.microsoft.com/office/drawing/2014/main" id="{7D814047-3695-721E-5380-E6ABA601D07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0333" y="5966902"/>
            <a:ext cx="1958447" cy="668161"/>
          </a:xfrm>
          <a:prstGeom prst="rect">
            <a:avLst/>
          </a:prstGeom>
        </p:spPr>
      </p:pic>
      <p:sp>
        <p:nvSpPr>
          <p:cNvPr id="8" name="TextBox 7">
            <a:extLst>
              <a:ext uri="{FF2B5EF4-FFF2-40B4-BE49-F238E27FC236}">
                <a16:creationId xmlns:a16="http://schemas.microsoft.com/office/drawing/2014/main" id="{B55B8E62-11B3-F319-A494-567A0E9B193B}"/>
              </a:ext>
            </a:extLst>
          </p:cNvPr>
          <p:cNvSpPr txBox="1"/>
          <p:nvPr userDrawn="1"/>
        </p:nvSpPr>
        <p:spPr>
          <a:xfrm>
            <a:off x="2715208" y="6046237"/>
            <a:ext cx="7613780" cy="588826"/>
          </a:xfrm>
          <a:prstGeom prst="rect">
            <a:avLst/>
          </a:prstGeom>
          <a:noFill/>
        </p:spPr>
        <p:txBody>
          <a:bodyPr wrap="square" rtlCol="0">
            <a:spAutoFit/>
          </a:bodyPr>
          <a:lstStyle/>
          <a:p>
            <a:endParaRPr lang="en-US" dirty="0"/>
          </a:p>
        </p:txBody>
      </p:sp>
      <p:cxnSp>
        <p:nvCxnSpPr>
          <p:cNvPr id="12" name="Straight Connector 11">
            <a:extLst>
              <a:ext uri="{FF2B5EF4-FFF2-40B4-BE49-F238E27FC236}">
                <a16:creationId xmlns:a16="http://schemas.microsoft.com/office/drawing/2014/main" id="{90DB6A6B-2AE3-42F8-D1AA-CFB8C8B42B4D}"/>
              </a:ext>
            </a:extLst>
          </p:cNvPr>
          <p:cNvCxnSpPr/>
          <p:nvPr userDrawn="1"/>
        </p:nvCxnSpPr>
        <p:spPr>
          <a:xfrm>
            <a:off x="760095" y="9979025"/>
            <a:ext cx="4221480" cy="57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ecml.at/companionvolumetoolbox" TargetMode="External"/><Relationship Id="rId4" Type="http://schemas.openxmlformats.org/officeDocument/2006/relationships/hyperlink" Target="https://creativecommons.org/licenses/by-nc-sa/4.0/deed.e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rm.coe.int/enriching-21st-century-language-education-the-cefr-companion-volume-in/1680a68ed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282" y="2306270"/>
            <a:ext cx="9865895" cy="1977676"/>
          </a:xfrm>
        </p:spPr>
        <p:txBody>
          <a:bodyPr>
            <a:normAutofit fontScale="90000"/>
          </a:bodyPr>
          <a:lstStyle/>
          <a:p>
            <a:r>
              <a:rPr lang="en-GB" dirty="0">
                <a:solidFill>
                  <a:schemeClr val="accent5">
                    <a:lumMod val="50000"/>
                  </a:schemeClr>
                </a:solidFill>
              </a:rPr>
              <a:t>The action-oriented approach and the concept of the social agent</a:t>
            </a:r>
          </a:p>
        </p:txBody>
      </p:sp>
      <p:sp>
        <p:nvSpPr>
          <p:cNvPr id="4" name="TextBox 3"/>
          <p:cNvSpPr txBox="1"/>
          <p:nvPr/>
        </p:nvSpPr>
        <p:spPr>
          <a:xfrm>
            <a:off x="785813" y="415380"/>
            <a:ext cx="11592297"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Boîte à outils pour la mise en œuvre du volume complémentaire du CECR</a:t>
            </a:r>
          </a:p>
          <a:p>
            <a:r>
              <a:rPr lang="en-GB" sz="1200" b="1" dirty="0">
                <a:solidFill>
                  <a:srgbClr val="69C509"/>
                </a:solidFill>
              </a:rPr>
              <a:t>    </a:t>
            </a:r>
          </a:p>
        </p:txBody>
      </p:sp>
      <p:pic>
        <p:nvPicPr>
          <p:cNvPr id="7" name="Grafik 10">
            <a:extLst>
              <a:ext uri="{FF2B5EF4-FFF2-40B4-BE49-F238E27FC236}">
                <a16:creationId xmlns:a16="http://schemas.microsoft.com/office/drawing/2014/main" id="{951B6F57-347F-31CA-CBCF-AFEBAB7B8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267" y="234205"/>
            <a:ext cx="1026915" cy="666881"/>
          </a:xfrm>
          <a:prstGeom prst="rect">
            <a:avLst/>
          </a:prstGeom>
        </p:spPr>
      </p:pic>
      <p:sp>
        <p:nvSpPr>
          <p:cNvPr id="3" name="Rectangle 3">
            <a:extLst>
              <a:ext uri="{FF2B5EF4-FFF2-40B4-BE49-F238E27FC236}">
                <a16:creationId xmlns:a16="http://schemas.microsoft.com/office/drawing/2014/main" id="{01E63415-B442-8A11-8AF1-5DFD7B4CD025}"/>
              </a:ext>
            </a:extLst>
          </p:cNvPr>
          <p:cNvSpPr>
            <a:spLocks noChangeArrowheads="1"/>
          </p:cNvSpPr>
          <p:nvPr/>
        </p:nvSpPr>
        <p:spPr bwMode="auto">
          <a:xfrm>
            <a:off x="785813" y="6127232"/>
            <a:ext cx="83153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2023. This work is licensed under an Attribution-</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NonCommercial</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err="1">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ShareAlike</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International Creative Commons </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hlinkClick r:id="rId4"/>
              </a:rPr>
              <a:t>CC-BY-NC-SA 4.0 License</a:t>
            </a:r>
            <a:r>
              <a:rPr kumimoji="0" lang="en-US" altLang="en-US" sz="900" b="0" i="0" u="none" strike="noStrike" cap="none" normalizeH="0" baseline="0" dirty="0">
                <a:ln>
                  <a:noFill/>
                </a:ln>
                <a:solidFill>
                  <a:srgbClr val="464646"/>
                </a:solidFill>
                <a:effectLst/>
                <a:latin typeface="Calibri" panose="020F0502020204030204" pitchFamily="34" charset="0"/>
                <a:ea typeface="Arial" panose="020B0604020202020204" pitchFamily="34" charset="0"/>
                <a:cs typeface="Calibri" panose="020F0502020204030204" pitchFamily="34" charset="0"/>
              </a:rPr>
              <a:t>. Attribution: Original activity from </a:t>
            </a:r>
            <a:r>
              <a:rPr kumimoji="0" lang="en-US"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Fischer Johann (et al.)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(2023), </a:t>
            </a:r>
            <a:r>
              <a:rPr kumimoji="0" lang="en-GB" altLang="en-US" sz="9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CEFR Companion Volume implementation 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Council of Europe (European Centre for Modern Languages), Graz, available at </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hlinkClick r:id="rId5"/>
              </a:rPr>
              <a:t>www.ecml.at/companionvolumetoolbox</a:t>
            </a:r>
            <a:r>
              <a:rPr kumimoji="0" lang="en-GB" altLang="en-US" sz="9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899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a:t>
            </a:r>
            <a:br>
              <a:rPr lang="en-GB" dirty="0"/>
            </a:br>
            <a:r>
              <a:rPr lang="en-GB" dirty="0"/>
              <a:t>the concept of the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en-GB" dirty="0"/>
              <a:t>“</a:t>
            </a:r>
            <a:r>
              <a:rPr lang="en-US" dirty="0"/>
              <a:t>In addition to promoting the teaching and learning of languages as a means of communication, the CEFR brings a new, empowering vision of the learner. The CEFR presents the language user/learner as a “social agent”, acting in the social world and exerting agency in the learning process. This implies a real paradigm shift in both course planning and teaching by promoting learner engagement and autonomy.</a:t>
            </a:r>
            <a:r>
              <a:rPr lang="en-GB" dirty="0"/>
              <a:t>”</a:t>
            </a:r>
          </a:p>
          <a:p>
            <a:pPr marL="0" indent="0">
              <a:buNone/>
            </a:pPr>
            <a:r>
              <a:rPr lang="en-GB" dirty="0"/>
              <a:t>(Council of Europe 2020: 28)</a:t>
            </a:r>
          </a:p>
        </p:txBody>
      </p:sp>
    </p:spTree>
    <p:extLst>
      <p:ext uri="{BB962C8B-B14F-4D97-AF65-F5344CB8AC3E}">
        <p14:creationId xmlns:p14="http://schemas.microsoft.com/office/powerpoint/2010/main" val="403518199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a:t>
            </a:r>
            <a:br>
              <a:rPr lang="en-GB" dirty="0"/>
            </a:br>
            <a:r>
              <a:rPr lang="en-GB" dirty="0"/>
              <a:t>the concept of the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en-GB" dirty="0"/>
              <a:t>“</a:t>
            </a:r>
            <a:r>
              <a:rPr lang="en-US" dirty="0"/>
              <a:t>In addition to promoting the teaching and learning of languages as a means of communication, the CEFR brings a new, </a:t>
            </a:r>
            <a:r>
              <a:rPr lang="en-US" b="1" dirty="0">
                <a:solidFill>
                  <a:srgbClr val="FF0000"/>
                </a:solidFill>
              </a:rPr>
              <a:t>empowering</a:t>
            </a:r>
            <a:r>
              <a:rPr lang="en-US" dirty="0"/>
              <a:t> vision of the learner. The CEFR presents the language user/learner as a “social agent”, </a:t>
            </a:r>
            <a:r>
              <a:rPr lang="en-US" b="1" dirty="0">
                <a:solidFill>
                  <a:srgbClr val="FF0000"/>
                </a:solidFill>
              </a:rPr>
              <a:t>acting in the social world </a:t>
            </a:r>
            <a:r>
              <a:rPr lang="en-US" dirty="0"/>
              <a:t>and exerting </a:t>
            </a:r>
            <a:r>
              <a:rPr lang="en-US" b="1" dirty="0">
                <a:solidFill>
                  <a:srgbClr val="FF0000"/>
                </a:solidFill>
              </a:rPr>
              <a:t>agency in the learning process</a:t>
            </a:r>
            <a:r>
              <a:rPr lang="en-US" dirty="0"/>
              <a:t>. This implies a real paradigm shift in both course planning and teaching by promoting </a:t>
            </a:r>
            <a:r>
              <a:rPr lang="en-US" b="1" dirty="0">
                <a:solidFill>
                  <a:srgbClr val="FF0000"/>
                </a:solidFill>
              </a:rPr>
              <a:t>learner engagement and autonomy</a:t>
            </a:r>
            <a:r>
              <a:rPr lang="en-US" dirty="0"/>
              <a:t>.</a:t>
            </a:r>
            <a:r>
              <a:rPr lang="en-GB" dirty="0"/>
              <a:t>”</a:t>
            </a:r>
          </a:p>
          <a:p>
            <a:pPr marL="0" indent="0">
              <a:buNone/>
            </a:pPr>
            <a:r>
              <a:rPr lang="en-GB" dirty="0"/>
              <a:t>(Council of Europe 2020: 28)</a:t>
            </a:r>
          </a:p>
        </p:txBody>
      </p:sp>
    </p:spTree>
    <p:extLst>
      <p:ext uri="{BB962C8B-B14F-4D97-AF65-F5344CB8AC3E}">
        <p14:creationId xmlns:p14="http://schemas.microsoft.com/office/powerpoint/2010/main" val="2939861867"/>
      </p:ext>
    </p:extLst>
  </p:cSld>
  <p:clrMapOvr>
    <a:masterClrMapping/>
  </p:clrMapOvr>
  <mc:AlternateContent xmlns:mc="http://schemas.openxmlformats.org/markup-compatibility/2006" xmlns:p14="http://schemas.microsoft.com/office/powerpoint/2010/main">
    <mc:Choice Requires="p14">
      <p:transition p14:dur="100" advTm="59107"/>
    </mc:Choice>
    <mc:Fallback xmlns="">
      <p:transition advTm="591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a:t>
            </a:r>
            <a:br>
              <a:rPr lang="en-GB" dirty="0"/>
            </a:br>
            <a:r>
              <a:rPr lang="en-GB" dirty="0"/>
              <a:t>the concept of the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r>
              <a:rPr lang="en-GB" dirty="0">
                <a:sym typeface="Wingdings" panose="05000000000000000000" pitchFamily="2" charset="2"/>
              </a:rPr>
              <a:t> </a:t>
            </a:r>
            <a:r>
              <a:rPr lang="en-GB" dirty="0"/>
              <a:t>What exactly do we understand by “social agent”?</a:t>
            </a:r>
          </a:p>
        </p:txBody>
      </p:sp>
    </p:spTree>
    <p:extLst>
      <p:ext uri="{BB962C8B-B14F-4D97-AF65-F5344CB8AC3E}">
        <p14:creationId xmlns:p14="http://schemas.microsoft.com/office/powerpoint/2010/main" val="1114602531"/>
      </p:ext>
    </p:extLst>
  </p:cSld>
  <p:clrMapOvr>
    <a:masterClrMapping/>
  </p:clrMapOvr>
  <mc:AlternateContent xmlns:mc="http://schemas.openxmlformats.org/markup-compatibility/2006" xmlns:p14="http://schemas.microsoft.com/office/powerpoint/2010/main">
    <mc:Choice Requires="p14">
      <p:transition p14:dur="100" advTm="7761"/>
    </mc:Choice>
    <mc:Fallback xmlns="">
      <p:transition advTm="77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learner as a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All activities focus on the learner</a:t>
            </a:r>
            <a:br>
              <a:rPr lang="en-GB" dirty="0"/>
            </a:br>
            <a:r>
              <a:rPr lang="en-GB" dirty="0"/>
              <a:t>with his / her individual</a:t>
            </a:r>
            <a:br>
              <a:rPr lang="en-GB" dirty="0"/>
            </a:br>
            <a:r>
              <a:rPr lang="en-GB" dirty="0"/>
              <a:t>skills, knowledge,</a:t>
            </a:r>
            <a:br>
              <a:rPr lang="en-GB" dirty="0"/>
            </a:br>
            <a:r>
              <a:rPr lang="en-GB" dirty="0"/>
              <a:t>interests…</a:t>
            </a:r>
          </a:p>
        </p:txBody>
      </p:sp>
      <p:pic>
        <p:nvPicPr>
          <p:cNvPr id="5" name="Grafik 4"/>
          <p:cNvPicPr>
            <a:picLocks noChangeAspect="1"/>
          </p:cNvPicPr>
          <p:nvPr/>
        </p:nvPicPr>
        <p:blipFill>
          <a:blip r:embed="rId2"/>
          <a:stretch>
            <a:fillRect/>
          </a:stretch>
        </p:blipFill>
        <p:spPr>
          <a:xfrm>
            <a:off x="2559003" y="1320752"/>
            <a:ext cx="7085509" cy="4721902"/>
          </a:xfrm>
          <a:prstGeom prst="rect">
            <a:avLst/>
          </a:prstGeom>
        </p:spPr>
      </p:pic>
      <p:sp>
        <p:nvSpPr>
          <p:cNvPr id="6" name="Textfeld 5">
            <a:extLst>
              <a:ext uri="{FF2B5EF4-FFF2-40B4-BE49-F238E27FC236}">
                <a16:creationId xmlns:a16="http://schemas.microsoft.com/office/drawing/2014/main" id="{BAA0A262-B570-4B7C-96BE-6CCF18302267}"/>
              </a:ext>
            </a:extLst>
          </p:cNvPr>
          <p:cNvSpPr txBox="1"/>
          <p:nvPr/>
        </p:nvSpPr>
        <p:spPr>
          <a:xfrm>
            <a:off x="8319052" y="4601818"/>
            <a:ext cx="3548270" cy="923330"/>
          </a:xfrm>
          <a:prstGeom prst="rect">
            <a:avLst/>
          </a:prstGeom>
          <a:noFill/>
          <a:ln>
            <a:solidFill>
              <a:schemeClr val="tx1"/>
            </a:solidFill>
          </a:ln>
        </p:spPr>
        <p:txBody>
          <a:bodyPr wrap="square" rtlCol="0">
            <a:spAutoFit/>
          </a:bodyPr>
          <a:lstStyle/>
          <a:p>
            <a:r>
              <a:rPr lang="de-DE" dirty="0"/>
              <a:t>See: Fischer (2021b): 252; Fischer / Wolder (2021): 11; Fischer / Wolder (2022): 196.</a:t>
            </a:r>
          </a:p>
        </p:txBody>
      </p:sp>
    </p:spTree>
    <p:extLst>
      <p:ext uri="{BB962C8B-B14F-4D97-AF65-F5344CB8AC3E}">
        <p14:creationId xmlns:p14="http://schemas.microsoft.com/office/powerpoint/2010/main" val="26924734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learner as a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This concept puts the </a:t>
            </a:r>
            <a:br>
              <a:rPr lang="en-GB" dirty="0"/>
            </a:br>
            <a:r>
              <a:rPr lang="en-GB" dirty="0"/>
              <a:t>learner at the centre </a:t>
            </a:r>
            <a:br>
              <a:rPr lang="en-GB" dirty="0"/>
            </a:br>
            <a:r>
              <a:rPr lang="en-GB" dirty="0"/>
              <a:t>of the learning</a:t>
            </a:r>
            <a:br>
              <a:rPr lang="en-GB" dirty="0"/>
            </a:br>
            <a:r>
              <a:rPr lang="en-GB" dirty="0"/>
              <a:t>process:</a:t>
            </a:r>
          </a:p>
        </p:txBody>
      </p:sp>
      <p:pic>
        <p:nvPicPr>
          <p:cNvPr id="12" name="Grafik 11"/>
          <p:cNvPicPr>
            <a:picLocks noChangeAspect="1"/>
          </p:cNvPicPr>
          <p:nvPr/>
        </p:nvPicPr>
        <p:blipFill>
          <a:blip r:embed="rId2"/>
          <a:stretch>
            <a:fillRect/>
          </a:stretch>
        </p:blipFill>
        <p:spPr>
          <a:xfrm>
            <a:off x="2587884" y="1319493"/>
            <a:ext cx="7037383" cy="4700381"/>
          </a:xfrm>
          <a:prstGeom prst="rect">
            <a:avLst/>
          </a:prstGeom>
        </p:spPr>
      </p:pic>
      <p:sp>
        <p:nvSpPr>
          <p:cNvPr id="5" name="Textfeld 4">
            <a:extLst>
              <a:ext uri="{FF2B5EF4-FFF2-40B4-BE49-F238E27FC236}">
                <a16:creationId xmlns:a16="http://schemas.microsoft.com/office/drawing/2014/main" id="{A28E8073-BAC3-4F17-A235-D86DA0693745}"/>
              </a:ext>
            </a:extLst>
          </p:cNvPr>
          <p:cNvSpPr txBox="1"/>
          <p:nvPr/>
        </p:nvSpPr>
        <p:spPr>
          <a:xfrm>
            <a:off x="8319052" y="5148468"/>
            <a:ext cx="3379306" cy="369332"/>
          </a:xfrm>
          <a:prstGeom prst="rect">
            <a:avLst/>
          </a:prstGeom>
          <a:noFill/>
          <a:ln>
            <a:solidFill>
              <a:schemeClr val="tx1"/>
            </a:solidFill>
          </a:ln>
        </p:spPr>
        <p:txBody>
          <a:bodyPr wrap="square" rtlCol="0">
            <a:spAutoFit/>
          </a:bodyPr>
          <a:lstStyle/>
          <a:p>
            <a:r>
              <a:rPr lang="de-DE" dirty="0"/>
              <a:t>See: Fischer / Wolder (2022): 196.</a:t>
            </a:r>
          </a:p>
        </p:txBody>
      </p:sp>
    </p:spTree>
    <p:extLst>
      <p:ext uri="{BB962C8B-B14F-4D97-AF65-F5344CB8AC3E}">
        <p14:creationId xmlns:p14="http://schemas.microsoft.com/office/powerpoint/2010/main" val="338300590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learner as a social agent</a:t>
            </a:r>
          </a:p>
        </p:txBody>
      </p:sp>
      <p:pic>
        <p:nvPicPr>
          <p:cNvPr id="8" name="Picture 2" descr="Concepto de personas sobre diseño de dibujos animados de mujer | Vector  Premium">
            <a:extLst>
              <a:ext uri="{FF2B5EF4-FFF2-40B4-BE49-F238E27FC236}">
                <a16:creationId xmlns:a16="http://schemas.microsoft.com/office/drawing/2014/main" id="{471379E5-CD2A-49C4-B0E4-FF43D464802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803" b="9477"/>
          <a:stretch/>
        </p:blipFill>
        <p:spPr bwMode="auto">
          <a:xfrm>
            <a:off x="5457013" y="4190742"/>
            <a:ext cx="1282157" cy="1313429"/>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9" name="Elipse 5">
            <a:extLst>
              <a:ext uri="{FF2B5EF4-FFF2-40B4-BE49-F238E27FC236}">
                <a16:creationId xmlns:a16="http://schemas.microsoft.com/office/drawing/2014/main" id="{FD8815F7-8D39-4FAB-86C1-B3D686952009}"/>
              </a:ext>
            </a:extLst>
          </p:cNvPr>
          <p:cNvSpPr/>
          <p:nvPr/>
        </p:nvSpPr>
        <p:spPr>
          <a:xfrm>
            <a:off x="2683565" y="3866321"/>
            <a:ext cx="2773448" cy="14836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interaction: negotiation of meaning</a:t>
            </a:r>
          </a:p>
        </p:txBody>
      </p:sp>
      <p:sp>
        <p:nvSpPr>
          <p:cNvPr id="10" name="Elipse 6">
            <a:extLst>
              <a:ext uri="{FF2B5EF4-FFF2-40B4-BE49-F238E27FC236}">
                <a16:creationId xmlns:a16="http://schemas.microsoft.com/office/drawing/2014/main" id="{4212DF83-1F79-4D17-8F68-BA58B66B0EEB}"/>
              </a:ext>
            </a:extLst>
          </p:cNvPr>
          <p:cNvSpPr/>
          <p:nvPr/>
        </p:nvSpPr>
        <p:spPr>
          <a:xfrm>
            <a:off x="6780260" y="3833819"/>
            <a:ext cx="3138992" cy="14836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mediation: </a:t>
            </a:r>
            <a:br>
              <a:rPr lang="en-GB" sz="2000" dirty="0">
                <a:solidFill>
                  <a:schemeClr val="tx1"/>
                </a:solidFill>
              </a:rPr>
            </a:br>
            <a:r>
              <a:rPr lang="en-GB" sz="2000" dirty="0">
                <a:solidFill>
                  <a:schemeClr val="tx1"/>
                </a:solidFill>
              </a:rPr>
              <a:t>co-construction of meaning</a:t>
            </a:r>
          </a:p>
        </p:txBody>
      </p:sp>
      <p:sp>
        <p:nvSpPr>
          <p:cNvPr id="11" name="Elipse 7">
            <a:extLst>
              <a:ext uri="{FF2B5EF4-FFF2-40B4-BE49-F238E27FC236}">
                <a16:creationId xmlns:a16="http://schemas.microsoft.com/office/drawing/2014/main" id="{9349D8A5-8B6A-45D5-8EDD-8EA7650DCA0B}"/>
              </a:ext>
            </a:extLst>
          </p:cNvPr>
          <p:cNvSpPr/>
          <p:nvPr/>
        </p:nvSpPr>
        <p:spPr>
          <a:xfrm>
            <a:off x="1252331" y="1388165"/>
            <a:ext cx="9710530" cy="4397188"/>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8">
            <a:extLst>
              <a:ext uri="{FF2B5EF4-FFF2-40B4-BE49-F238E27FC236}">
                <a16:creationId xmlns:a16="http://schemas.microsoft.com/office/drawing/2014/main" id="{456F485B-3EE5-47B1-B110-B196ADA0C8D7}"/>
              </a:ext>
            </a:extLst>
          </p:cNvPr>
          <p:cNvPicPr>
            <a:picLocks noChangeAspect="1"/>
          </p:cNvPicPr>
          <p:nvPr/>
        </p:nvPicPr>
        <p:blipFill>
          <a:blip r:embed="rId3"/>
          <a:stretch>
            <a:fillRect/>
          </a:stretch>
        </p:blipFill>
        <p:spPr>
          <a:xfrm>
            <a:off x="9381925" y="1682633"/>
            <a:ext cx="1332768" cy="1332768"/>
          </a:xfrm>
          <a:prstGeom prst="rect">
            <a:avLst/>
          </a:prstGeom>
        </p:spPr>
      </p:pic>
      <p:pic>
        <p:nvPicPr>
          <p:cNvPr id="13" name="Picture 2" descr="User Accounts – PSYBooks">
            <a:extLst>
              <a:ext uri="{FF2B5EF4-FFF2-40B4-BE49-F238E27FC236}">
                <a16:creationId xmlns:a16="http://schemas.microsoft.com/office/drawing/2014/main" id="{1D7DF14F-3F78-490F-80B5-324EBC7BC4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783" y="1547821"/>
            <a:ext cx="1665229" cy="1602391"/>
          </a:xfrm>
          <a:prstGeom prst="rect">
            <a:avLst/>
          </a:prstGeom>
          <a:noFill/>
          <a:extLst>
            <a:ext uri="{909E8E84-426E-40DD-AFC4-6F175D3DCCD1}">
              <a14:hiddenFill xmlns:a14="http://schemas.microsoft.com/office/drawing/2010/main">
                <a:solidFill>
                  <a:srgbClr val="FFFFFF"/>
                </a:solidFill>
              </a14:hiddenFill>
            </a:ext>
          </a:extLst>
        </p:spPr>
      </p:pic>
      <p:sp>
        <p:nvSpPr>
          <p:cNvPr id="14" name="Nube 4">
            <a:extLst>
              <a:ext uri="{FF2B5EF4-FFF2-40B4-BE49-F238E27FC236}">
                <a16:creationId xmlns:a16="http://schemas.microsoft.com/office/drawing/2014/main" id="{37A7FFA8-4F0D-422B-93A4-BFC9757C8D0F}"/>
              </a:ext>
            </a:extLst>
          </p:cNvPr>
          <p:cNvSpPr/>
          <p:nvPr/>
        </p:nvSpPr>
        <p:spPr>
          <a:xfrm>
            <a:off x="3388012" y="1540567"/>
            <a:ext cx="5825561" cy="2530906"/>
          </a:xfrm>
          <a:prstGeom prst="cloud">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mobilising linguistic and pragmatic resources in a pluricultural and plurilingual repertoire – completing collaboratively </a:t>
            </a:r>
            <a:br>
              <a:rPr lang="en-GB" sz="2000" dirty="0">
                <a:solidFill>
                  <a:schemeClr val="tx1"/>
                </a:solidFill>
              </a:rPr>
            </a:br>
            <a:r>
              <a:rPr lang="en-GB" sz="2000" dirty="0">
                <a:solidFill>
                  <a:schemeClr val="tx1"/>
                </a:solidFill>
              </a:rPr>
              <a:t>a real-life task or project</a:t>
            </a:r>
            <a:endParaRPr lang="en-GB" sz="2000" b="1" dirty="0">
              <a:solidFill>
                <a:srgbClr val="FF0000"/>
              </a:solidFill>
            </a:endParaRPr>
          </a:p>
        </p:txBody>
      </p:sp>
    </p:spTree>
    <p:extLst>
      <p:ext uri="{BB962C8B-B14F-4D97-AF65-F5344CB8AC3E}">
        <p14:creationId xmlns:p14="http://schemas.microsoft.com/office/powerpoint/2010/main" val="374677998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learner as a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The activities carried </a:t>
            </a:r>
            <a:br>
              <a:rPr lang="en-GB" dirty="0"/>
            </a:br>
            <a:r>
              <a:rPr lang="en-GB" dirty="0"/>
              <a:t>out in class are </a:t>
            </a:r>
            <a:br>
              <a:rPr lang="en-GB" dirty="0"/>
            </a:br>
            <a:r>
              <a:rPr lang="en-GB" dirty="0"/>
              <a:t>influenced by the </a:t>
            </a:r>
            <a:br>
              <a:rPr lang="en-GB" dirty="0"/>
            </a:br>
            <a:r>
              <a:rPr lang="en-GB" dirty="0"/>
              <a:t>different skills, </a:t>
            </a:r>
            <a:br>
              <a:rPr lang="en-GB" dirty="0"/>
            </a:br>
            <a:r>
              <a:rPr lang="en-GB" dirty="0"/>
              <a:t>background knowledge</a:t>
            </a:r>
            <a:br>
              <a:rPr lang="en-GB" dirty="0"/>
            </a:br>
            <a:r>
              <a:rPr lang="en-GB" dirty="0"/>
              <a:t>and interests of the </a:t>
            </a:r>
            <a:br>
              <a:rPr lang="en-GB" dirty="0"/>
            </a:br>
            <a:r>
              <a:rPr lang="en-GB" dirty="0"/>
              <a:t>learners.</a:t>
            </a:r>
          </a:p>
        </p:txBody>
      </p:sp>
      <p:pic>
        <p:nvPicPr>
          <p:cNvPr id="4" name="Grafik 3"/>
          <p:cNvPicPr>
            <a:picLocks noChangeAspect="1"/>
          </p:cNvPicPr>
          <p:nvPr/>
        </p:nvPicPr>
        <p:blipFill>
          <a:blip r:embed="rId2"/>
          <a:stretch>
            <a:fillRect/>
          </a:stretch>
        </p:blipFill>
        <p:spPr>
          <a:xfrm>
            <a:off x="2553890" y="1324680"/>
            <a:ext cx="7110904" cy="4690570"/>
          </a:xfrm>
          <a:prstGeom prst="rect">
            <a:avLst/>
          </a:prstGeom>
        </p:spPr>
      </p:pic>
      <p:sp>
        <p:nvSpPr>
          <p:cNvPr id="5" name="Textfeld 4">
            <a:extLst>
              <a:ext uri="{FF2B5EF4-FFF2-40B4-BE49-F238E27FC236}">
                <a16:creationId xmlns:a16="http://schemas.microsoft.com/office/drawing/2014/main" id="{AF9EF546-E838-4337-994A-5AA11ED38606}"/>
              </a:ext>
            </a:extLst>
          </p:cNvPr>
          <p:cNvSpPr txBox="1"/>
          <p:nvPr/>
        </p:nvSpPr>
        <p:spPr>
          <a:xfrm>
            <a:off x="8319052" y="5148468"/>
            <a:ext cx="3548270" cy="646331"/>
          </a:xfrm>
          <a:prstGeom prst="rect">
            <a:avLst/>
          </a:prstGeom>
          <a:noFill/>
          <a:ln>
            <a:solidFill>
              <a:schemeClr val="tx1"/>
            </a:solidFill>
          </a:ln>
        </p:spPr>
        <p:txBody>
          <a:bodyPr wrap="square" rtlCol="0">
            <a:spAutoFit/>
          </a:bodyPr>
          <a:lstStyle/>
          <a:p>
            <a:r>
              <a:rPr lang="de-DE" dirty="0"/>
              <a:t>See: Fischer (2021b): 254; Fischer / Wolder (2022): 197.</a:t>
            </a:r>
          </a:p>
        </p:txBody>
      </p:sp>
    </p:spTree>
    <p:extLst>
      <p:ext uri="{BB962C8B-B14F-4D97-AF65-F5344CB8AC3E}">
        <p14:creationId xmlns:p14="http://schemas.microsoft.com/office/powerpoint/2010/main" val="131589088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learner as a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Each activity leads to</a:t>
            </a:r>
            <a:br>
              <a:rPr lang="en-GB" dirty="0"/>
            </a:br>
            <a:r>
              <a:rPr lang="en-GB" dirty="0"/>
              <a:t>the next one,</a:t>
            </a:r>
            <a:br>
              <a:rPr lang="en-GB" dirty="0"/>
            </a:br>
            <a:r>
              <a:rPr lang="en-GB" dirty="0"/>
              <a:t>they are interrelated</a:t>
            </a:r>
            <a:br>
              <a:rPr lang="en-GB" dirty="0"/>
            </a:br>
            <a:r>
              <a:rPr lang="en-GB" dirty="0"/>
              <a:t>and impact one </a:t>
            </a:r>
            <a:br>
              <a:rPr lang="en-GB" dirty="0"/>
            </a:br>
            <a:r>
              <a:rPr lang="en-GB" dirty="0"/>
              <a:t>another.</a:t>
            </a:r>
          </a:p>
        </p:txBody>
      </p:sp>
      <p:pic>
        <p:nvPicPr>
          <p:cNvPr id="4" name="Grafik 3"/>
          <p:cNvPicPr>
            <a:picLocks noChangeAspect="1"/>
          </p:cNvPicPr>
          <p:nvPr/>
        </p:nvPicPr>
        <p:blipFill>
          <a:blip r:embed="rId2"/>
          <a:stretch>
            <a:fillRect/>
          </a:stretch>
        </p:blipFill>
        <p:spPr>
          <a:xfrm>
            <a:off x="3578912" y="1327324"/>
            <a:ext cx="5083825" cy="5161952"/>
          </a:xfrm>
          <a:prstGeom prst="rect">
            <a:avLst/>
          </a:prstGeom>
          <a:solidFill>
            <a:schemeClr val="bg1"/>
          </a:solidFill>
        </p:spPr>
      </p:pic>
      <p:sp>
        <p:nvSpPr>
          <p:cNvPr id="5" name="Textfeld 4">
            <a:extLst>
              <a:ext uri="{FF2B5EF4-FFF2-40B4-BE49-F238E27FC236}">
                <a16:creationId xmlns:a16="http://schemas.microsoft.com/office/drawing/2014/main" id="{30D3A2EB-26B2-4C1B-A319-A22FA26CDDFB}"/>
              </a:ext>
            </a:extLst>
          </p:cNvPr>
          <p:cNvSpPr txBox="1"/>
          <p:nvPr/>
        </p:nvSpPr>
        <p:spPr>
          <a:xfrm>
            <a:off x="7733841" y="6025054"/>
            <a:ext cx="3417863" cy="369332"/>
          </a:xfrm>
          <a:prstGeom prst="rect">
            <a:avLst/>
          </a:prstGeom>
          <a:solidFill>
            <a:schemeClr val="bg1"/>
          </a:solidFill>
          <a:ln>
            <a:solidFill>
              <a:schemeClr val="tx1"/>
            </a:solidFill>
          </a:ln>
        </p:spPr>
        <p:txBody>
          <a:bodyPr wrap="square" rtlCol="0">
            <a:spAutoFit/>
          </a:bodyPr>
          <a:lstStyle/>
          <a:p>
            <a:pPr>
              <a:spcBef>
                <a:spcPts val="600"/>
              </a:spcBef>
              <a:spcAft>
                <a:spcPts val="600"/>
              </a:spcAft>
            </a:pPr>
            <a:r>
              <a:rPr lang="de-DE" dirty="0"/>
              <a:t>See: Fischer / Wolder (2022): 197.</a:t>
            </a:r>
          </a:p>
        </p:txBody>
      </p:sp>
    </p:spTree>
    <p:extLst>
      <p:ext uri="{BB962C8B-B14F-4D97-AF65-F5344CB8AC3E}">
        <p14:creationId xmlns:p14="http://schemas.microsoft.com/office/powerpoint/2010/main" val="180139491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fik 58">
            <a:extLst>
              <a:ext uri="{FF2B5EF4-FFF2-40B4-BE49-F238E27FC236}">
                <a16:creationId xmlns:a16="http://schemas.microsoft.com/office/drawing/2014/main" id="{329D28B6-6FC1-487F-89B9-ABF0C8BFB5DD}"/>
              </a:ext>
            </a:extLst>
          </p:cNvPr>
          <p:cNvPicPr>
            <a:picLocks noChangeAspect="1"/>
          </p:cNvPicPr>
          <p:nvPr/>
        </p:nvPicPr>
        <p:blipFill>
          <a:blip r:embed="rId2"/>
          <a:stretch>
            <a:fillRect/>
          </a:stretch>
        </p:blipFill>
        <p:spPr>
          <a:xfrm>
            <a:off x="1605107" y="1243140"/>
            <a:ext cx="9185320" cy="5398960"/>
          </a:xfrm>
          <a:prstGeom prst="rect">
            <a:avLst/>
          </a:prstGeom>
          <a:solidFill>
            <a:schemeClr val="bg1"/>
          </a:solidFill>
        </p:spPr>
      </p:pic>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learner as a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The learning and </a:t>
            </a:r>
            <a:br>
              <a:rPr lang="en-GB" dirty="0"/>
            </a:br>
            <a:r>
              <a:rPr lang="en-GB" dirty="0"/>
              <a:t>teaching activities </a:t>
            </a:r>
            <a:br>
              <a:rPr lang="en-GB" dirty="0"/>
            </a:br>
            <a:r>
              <a:rPr lang="en-GB" dirty="0"/>
              <a:t>follow a cyclical</a:t>
            </a:r>
            <a:br>
              <a:rPr lang="en-GB" dirty="0"/>
            </a:br>
            <a:r>
              <a:rPr lang="en-GB" dirty="0"/>
              <a:t>process.</a:t>
            </a:r>
          </a:p>
        </p:txBody>
      </p:sp>
      <p:sp>
        <p:nvSpPr>
          <p:cNvPr id="5" name="Textfeld 4">
            <a:extLst>
              <a:ext uri="{FF2B5EF4-FFF2-40B4-BE49-F238E27FC236}">
                <a16:creationId xmlns:a16="http://schemas.microsoft.com/office/drawing/2014/main" id="{9121D9BF-7B50-406D-9CDA-69EAE62D2734}"/>
              </a:ext>
            </a:extLst>
          </p:cNvPr>
          <p:cNvSpPr txBox="1"/>
          <p:nvPr/>
        </p:nvSpPr>
        <p:spPr>
          <a:xfrm>
            <a:off x="9102903" y="2172166"/>
            <a:ext cx="2946031" cy="64633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adapted from: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Fischer / Wolder (2022): 198.</a:t>
            </a:r>
          </a:p>
        </p:txBody>
      </p:sp>
    </p:spTree>
    <p:extLst>
      <p:ext uri="{BB962C8B-B14F-4D97-AF65-F5344CB8AC3E}">
        <p14:creationId xmlns:p14="http://schemas.microsoft.com/office/powerpoint/2010/main" val="2410955052"/>
      </p:ext>
    </p:extLst>
  </p:cSld>
  <p:clrMapOvr>
    <a:masterClrMapping/>
  </p:clrMapOvr>
  <mc:AlternateContent xmlns:mc="http://schemas.openxmlformats.org/markup-compatibility/2006" xmlns:p14="http://schemas.microsoft.com/office/powerpoint/2010/main">
    <mc:Choice Requires="p14">
      <p:transition p14:dur="100" advTm="10735"/>
    </mc:Choice>
    <mc:Fallback xmlns="">
      <p:transition advTm="1073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t>
            </a:r>
            <a:br>
              <a:rPr lang="en-GB" dirty="0"/>
            </a:br>
            <a:r>
              <a:rPr lang="en-GB" dirty="0"/>
              <a:t>constructive alignment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Coherence between the</a:t>
            </a:r>
            <a:br>
              <a:rPr lang="en-GB" dirty="0"/>
            </a:br>
            <a:r>
              <a:rPr lang="en-GB" dirty="0"/>
              <a:t>different aspects of teaching,</a:t>
            </a:r>
            <a:br>
              <a:rPr lang="en-GB" dirty="0"/>
            </a:br>
            <a:r>
              <a:rPr lang="en-GB" dirty="0"/>
              <a:t>learning and assessment</a:t>
            </a:r>
            <a:br>
              <a:rPr lang="en-GB" dirty="0"/>
            </a:br>
            <a:r>
              <a:rPr lang="en-GB" dirty="0"/>
              <a:t>is required.</a:t>
            </a:r>
          </a:p>
        </p:txBody>
      </p:sp>
      <p:pic>
        <p:nvPicPr>
          <p:cNvPr id="4" name="Grafik 3">
            <a:extLst>
              <a:ext uri="{FF2B5EF4-FFF2-40B4-BE49-F238E27FC236}">
                <a16:creationId xmlns:a16="http://schemas.microsoft.com/office/drawing/2014/main" id="{30728E9D-F125-4263-8DE2-6D14BCAD00E7}"/>
              </a:ext>
            </a:extLst>
          </p:cNvPr>
          <p:cNvPicPr>
            <a:picLocks noChangeAspect="1"/>
          </p:cNvPicPr>
          <p:nvPr/>
        </p:nvPicPr>
        <p:blipFill>
          <a:blip r:embed="rId2"/>
          <a:stretch>
            <a:fillRect/>
          </a:stretch>
        </p:blipFill>
        <p:spPr>
          <a:xfrm>
            <a:off x="4518087" y="1031274"/>
            <a:ext cx="7111180" cy="4845419"/>
          </a:xfrm>
          <a:prstGeom prst="rect">
            <a:avLst/>
          </a:prstGeom>
        </p:spPr>
      </p:pic>
      <p:sp>
        <p:nvSpPr>
          <p:cNvPr id="5" name="Textfeld 4">
            <a:extLst>
              <a:ext uri="{FF2B5EF4-FFF2-40B4-BE49-F238E27FC236}">
                <a16:creationId xmlns:a16="http://schemas.microsoft.com/office/drawing/2014/main" id="{E7DAFD2A-C07F-4924-BF47-3FBBD5C58D9D}"/>
              </a:ext>
            </a:extLst>
          </p:cNvPr>
          <p:cNvSpPr txBox="1"/>
          <p:nvPr/>
        </p:nvSpPr>
        <p:spPr>
          <a:xfrm>
            <a:off x="1552664" y="5162455"/>
            <a:ext cx="3568029" cy="369332"/>
          </a:xfrm>
          <a:prstGeom prst="rect">
            <a:avLst/>
          </a:prstGeom>
          <a:solidFill>
            <a:schemeClr val="bg1"/>
          </a:solidFill>
          <a:ln>
            <a:solidFill>
              <a:schemeClr val="tx1"/>
            </a:solidFill>
          </a:ln>
        </p:spPr>
        <p:txBody>
          <a:bodyPr wrap="square" rtlCol="0">
            <a:spAutoFit/>
          </a:bodyPr>
          <a:lstStyle/>
          <a:p>
            <a:pPr>
              <a:spcBef>
                <a:spcPts val="600"/>
              </a:spcBef>
              <a:spcAft>
                <a:spcPts val="600"/>
              </a:spcAft>
            </a:pPr>
            <a:r>
              <a:rPr lang="de-DE" dirty="0"/>
              <a:t>See: Fischer / Wolder (2022): 198.</a:t>
            </a:r>
          </a:p>
        </p:txBody>
      </p:sp>
    </p:spTree>
    <p:extLst>
      <p:ext uri="{BB962C8B-B14F-4D97-AF65-F5344CB8AC3E}">
        <p14:creationId xmlns:p14="http://schemas.microsoft.com/office/powerpoint/2010/main" val="141451320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fontScale="92500" lnSpcReduction="20000"/>
          </a:bodyPr>
          <a:lstStyle/>
          <a:p>
            <a:pPr marL="0" indent="0">
              <a:buNone/>
            </a:pPr>
            <a:r>
              <a:rPr lang="en-GB" dirty="0"/>
              <a:t>Council of Europe (2020: 28):</a:t>
            </a:r>
          </a:p>
          <a:p>
            <a:pPr marL="0" indent="0">
              <a:buNone/>
            </a:pPr>
            <a:r>
              <a:rPr lang="en-GB" dirty="0"/>
              <a:t>“</a:t>
            </a:r>
            <a:r>
              <a:rPr lang="en-US" dirty="0"/>
              <a:t>The CEFR’s action-oriented approach represents a shift away from syllabuses based on a linear progression through language structures, or a pre-determined set of notions and functions, towards syllabuses based on needs analysis, oriented towards real-life tasks and constructed around purposefully selected notions and functions. This promotes a “proficiency” perspective guided by “can do” descriptors rather than a “deficiency” perspective focusing on what the learners have not yet acquired. The idea is to design curricula and courses based on real-world communicative needs, </a:t>
            </a:r>
            <a:r>
              <a:rPr lang="en-US" dirty="0" err="1"/>
              <a:t>organised</a:t>
            </a:r>
            <a:r>
              <a:rPr lang="en-US" dirty="0"/>
              <a:t> around real-life tasks and accompanied by “can do” descriptors that communicate aims to learners. Fundamentally, the CEFR is a tool to assist the planning of curricula, courses and examinations by working backwards from what the users/learners need to be able to do in the language.</a:t>
            </a:r>
            <a:r>
              <a:rPr lang="en-GB" dirty="0"/>
              <a:t>” </a:t>
            </a:r>
          </a:p>
          <a:p>
            <a:pPr marL="0" indent="0">
              <a:buNone/>
            </a:pPr>
            <a:r>
              <a:rPr lang="en-GB" dirty="0"/>
              <a:t> </a:t>
            </a:r>
          </a:p>
        </p:txBody>
      </p:sp>
    </p:spTree>
    <p:extLst>
      <p:ext uri="{BB962C8B-B14F-4D97-AF65-F5344CB8AC3E}">
        <p14:creationId xmlns:p14="http://schemas.microsoft.com/office/powerpoint/2010/main" val="423627382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205908" y="5321147"/>
            <a:ext cx="8681292" cy="1536853"/>
          </a:xfrm>
          <a:prstGeom prst="rect">
            <a:avLst/>
          </a:prstGeom>
          <a:solidFill>
            <a:schemeClr val="bg1"/>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t>
            </a:r>
            <a:br>
              <a:rPr lang="en-GB" dirty="0"/>
            </a:br>
            <a:r>
              <a:rPr lang="en-GB" dirty="0"/>
              <a:t>constructive alignment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The concept of constructive </a:t>
            </a:r>
            <a:br>
              <a:rPr lang="en-GB" dirty="0"/>
            </a:br>
            <a:r>
              <a:rPr lang="en-GB" dirty="0"/>
              <a:t>alignment (Biggs 1996)</a:t>
            </a:r>
            <a:br>
              <a:rPr lang="en-GB" dirty="0"/>
            </a:br>
            <a:r>
              <a:rPr lang="en-GB" dirty="0"/>
              <a:t>constitutes the </a:t>
            </a:r>
            <a:br>
              <a:rPr lang="en-GB" dirty="0"/>
            </a:br>
            <a:r>
              <a:rPr lang="en-GB" dirty="0"/>
              <a:t>framework of the </a:t>
            </a:r>
            <a:br>
              <a:rPr lang="en-GB" dirty="0"/>
            </a:br>
            <a:r>
              <a:rPr lang="en-GB" dirty="0"/>
              <a:t>learning, teaching and</a:t>
            </a:r>
            <a:br>
              <a:rPr lang="en-GB" dirty="0"/>
            </a:br>
            <a:r>
              <a:rPr lang="en-GB" dirty="0"/>
              <a:t>assessment activities.</a:t>
            </a:r>
          </a:p>
        </p:txBody>
      </p:sp>
      <p:pic>
        <p:nvPicPr>
          <p:cNvPr id="8" name="Grafik 7"/>
          <p:cNvPicPr>
            <a:picLocks noChangeAspect="1"/>
          </p:cNvPicPr>
          <p:nvPr/>
        </p:nvPicPr>
        <p:blipFill>
          <a:blip r:embed="rId2"/>
          <a:stretch>
            <a:fillRect/>
          </a:stretch>
        </p:blipFill>
        <p:spPr>
          <a:xfrm>
            <a:off x="2588963" y="516669"/>
            <a:ext cx="9827047" cy="6343764"/>
          </a:xfrm>
          <a:prstGeom prst="rect">
            <a:avLst/>
          </a:prstGeom>
        </p:spPr>
      </p:pic>
      <p:sp>
        <p:nvSpPr>
          <p:cNvPr id="6" name="Textfeld 5">
            <a:extLst>
              <a:ext uri="{FF2B5EF4-FFF2-40B4-BE49-F238E27FC236}">
                <a16:creationId xmlns:a16="http://schemas.microsoft.com/office/drawing/2014/main" id="{6D2AC431-E5CD-4CFB-AD9E-E06680F2C58A}"/>
              </a:ext>
            </a:extLst>
          </p:cNvPr>
          <p:cNvSpPr txBox="1"/>
          <p:nvPr/>
        </p:nvSpPr>
        <p:spPr>
          <a:xfrm>
            <a:off x="1255503" y="5318714"/>
            <a:ext cx="3548270" cy="369332"/>
          </a:xfrm>
          <a:prstGeom prst="rect">
            <a:avLst/>
          </a:prstGeom>
          <a:noFill/>
          <a:ln>
            <a:solidFill>
              <a:schemeClr val="tx1"/>
            </a:solidFill>
          </a:ln>
        </p:spPr>
        <p:txBody>
          <a:bodyPr wrap="square" rtlCol="0">
            <a:spAutoFit/>
          </a:bodyPr>
          <a:lstStyle/>
          <a:p>
            <a:r>
              <a:rPr lang="de-DE" dirty="0"/>
              <a:t>See: Fischer / Wolder (2021): 10.</a:t>
            </a:r>
          </a:p>
        </p:txBody>
      </p:sp>
    </p:spTree>
    <p:extLst>
      <p:ext uri="{BB962C8B-B14F-4D97-AF65-F5344CB8AC3E}">
        <p14:creationId xmlns:p14="http://schemas.microsoft.com/office/powerpoint/2010/main" val="1893432561"/>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the </a:t>
            </a:r>
            <a:br>
              <a:rPr lang="en-GB" dirty="0"/>
            </a:br>
            <a:r>
              <a:rPr lang="en-GB" dirty="0"/>
              <a:t>concept of the social agent: scenario-based</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fontScale="92500" lnSpcReduction="10000"/>
          </a:bodyPr>
          <a:lstStyle/>
          <a:p>
            <a:pPr marL="0" indent="0">
              <a:buNone/>
            </a:pPr>
            <a:endParaRPr lang="en-GB" dirty="0"/>
          </a:p>
          <a:p>
            <a:pPr marL="0" indent="0">
              <a:buNone/>
            </a:pPr>
            <a:r>
              <a:rPr lang="en-GB" dirty="0"/>
              <a:t>Key elements of task development in an action-oriented approach:</a:t>
            </a:r>
          </a:p>
          <a:p>
            <a:r>
              <a:rPr lang="en-GB" dirty="0"/>
              <a:t>The learners are given a scenario that explains the issue to develop or the problem to solve.</a:t>
            </a:r>
          </a:p>
          <a:p>
            <a:r>
              <a:rPr lang="en-GB" dirty="0"/>
              <a:t>The learners have to complete a realistic task of a certain complexity in their field of study or their future profession, or of their societal setting.</a:t>
            </a:r>
          </a:p>
          <a:p>
            <a:r>
              <a:rPr lang="en-GB" dirty="0"/>
              <a:t>The tasks require the learners to activate their individual knowledge, culture, skills and interests and develop individual solutions to a given challenge or problem.</a:t>
            </a:r>
          </a:p>
          <a:p>
            <a:r>
              <a:rPr lang="en-GB" dirty="0"/>
              <a:t>The tasks have to be relevant and meaningful to the learner.</a:t>
            </a:r>
          </a:p>
        </p:txBody>
      </p:sp>
    </p:spTree>
    <p:extLst>
      <p:ext uri="{BB962C8B-B14F-4D97-AF65-F5344CB8AC3E}">
        <p14:creationId xmlns:p14="http://schemas.microsoft.com/office/powerpoint/2010/main" val="211333785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the </a:t>
            </a:r>
            <a:br>
              <a:rPr lang="en-GB" dirty="0"/>
            </a:br>
            <a:r>
              <a:rPr lang="en-GB" dirty="0"/>
              <a:t>concept of the social agent: scenario-based</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fontScale="92500" lnSpcReduction="10000"/>
          </a:bodyPr>
          <a:lstStyle/>
          <a:p>
            <a:pPr marL="0" indent="0">
              <a:buNone/>
            </a:pPr>
            <a:endParaRPr lang="en-GB" dirty="0"/>
          </a:p>
          <a:p>
            <a:pPr marL="0" indent="0">
              <a:buNone/>
            </a:pPr>
            <a:r>
              <a:rPr lang="en-GB" dirty="0"/>
              <a:t>Key elements of a scenario that need to be considered in task development in an action-oriented approach:</a:t>
            </a:r>
          </a:p>
          <a:p>
            <a:pPr marL="722313"/>
            <a:r>
              <a:rPr lang="en-GB" dirty="0"/>
              <a:t>Context</a:t>
            </a:r>
          </a:p>
          <a:p>
            <a:pPr marL="722313"/>
            <a:r>
              <a:rPr lang="en-GB" dirty="0"/>
              <a:t>Situation</a:t>
            </a:r>
          </a:p>
          <a:p>
            <a:pPr marL="722313"/>
            <a:r>
              <a:rPr lang="en-GB" dirty="0"/>
              <a:t>Role(s) </a:t>
            </a:r>
          </a:p>
          <a:p>
            <a:pPr marL="722313"/>
            <a:r>
              <a:rPr lang="en-GB" dirty="0"/>
              <a:t>Task(s): overall task and build-up tasks</a:t>
            </a:r>
          </a:p>
          <a:p>
            <a:pPr marL="722313"/>
            <a:r>
              <a:rPr lang="en-GB" dirty="0"/>
              <a:t>Target group</a:t>
            </a:r>
          </a:p>
          <a:p>
            <a:pPr marL="722313"/>
            <a:r>
              <a:rPr lang="en-GB" dirty="0"/>
              <a:t>Expected outcomes / outputs</a:t>
            </a:r>
          </a:p>
        </p:txBody>
      </p:sp>
    </p:spTree>
    <p:extLst>
      <p:ext uri="{BB962C8B-B14F-4D97-AF65-F5344CB8AC3E}">
        <p14:creationId xmlns:p14="http://schemas.microsoft.com/office/powerpoint/2010/main" val="2518204538"/>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the </a:t>
            </a:r>
            <a:br>
              <a:rPr lang="en-GB" dirty="0"/>
            </a:br>
            <a:r>
              <a:rPr lang="en-GB" dirty="0"/>
              <a:t>concept of the social agent: scenario-based</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GB" sz="2400" dirty="0"/>
              <a:t>“While the work on integrated skills assessments has highlighted the importance of tasks designed to measure the learners’ ability to understand source material to communicate ideas in writing and speaking (e.g., reading to summarize in writing), this perspective has concentrated somewhat narrowly on skill integration and performance. Scenario-based assessment (SBA) takes this a step further by orchestrating skill integration within a thematically coherent, socially familiar, purpose-driven scenario in which participants are required to complete a sequence of subtasks intended to reflect the habits of mind underlying the overarching </a:t>
            </a:r>
            <a:r>
              <a:rPr lang="en-GB" sz="2400"/>
              <a:t>scenario goal […].”</a:t>
            </a:r>
            <a:endParaRPr lang="en-GB" sz="2400" dirty="0"/>
          </a:p>
          <a:p>
            <a:pPr marL="0" indent="0">
              <a:lnSpc>
                <a:spcPct val="120000"/>
              </a:lnSpc>
              <a:spcBef>
                <a:spcPts val="0"/>
              </a:spcBef>
              <a:spcAft>
                <a:spcPts val="600"/>
              </a:spcAft>
              <a:buNone/>
            </a:pPr>
            <a:br>
              <a:rPr lang="en-GB" sz="800" dirty="0"/>
            </a:br>
            <a:r>
              <a:rPr lang="en-GB" sz="2400" dirty="0"/>
              <a:t>Purpura (2016 : 200)</a:t>
            </a:r>
            <a:endParaRPr lang="de-DE" sz="2400" dirty="0"/>
          </a:p>
        </p:txBody>
      </p:sp>
    </p:spTree>
    <p:extLst>
      <p:ext uri="{BB962C8B-B14F-4D97-AF65-F5344CB8AC3E}">
        <p14:creationId xmlns:p14="http://schemas.microsoft.com/office/powerpoint/2010/main" val="3370774737"/>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the </a:t>
            </a:r>
            <a:br>
              <a:rPr lang="en-GB" dirty="0"/>
            </a:br>
            <a:r>
              <a:rPr lang="en-GB" dirty="0"/>
              <a:t>concept of the social agent: scenario-based</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lnSpcReduction="10000"/>
          </a:bodyPr>
          <a:lstStyle/>
          <a:p>
            <a:pPr marL="0" indent="0">
              <a:lnSpc>
                <a:spcPct val="120000"/>
              </a:lnSpc>
              <a:spcBef>
                <a:spcPts val="0"/>
              </a:spcBef>
              <a:spcAft>
                <a:spcPts val="600"/>
              </a:spcAft>
              <a:buNone/>
            </a:pPr>
            <a:r>
              <a:rPr lang="en-GB" sz="2400" dirty="0"/>
              <a:t>“While the work on integrated skills assessments has highlighted the importance of tasks designed to measure the learners’ ability to </a:t>
            </a:r>
            <a:r>
              <a:rPr lang="en-GB" sz="2400" dirty="0">
                <a:solidFill>
                  <a:srgbClr val="FF0000"/>
                </a:solidFill>
              </a:rPr>
              <a:t>understand source material </a:t>
            </a:r>
            <a:r>
              <a:rPr lang="en-GB" sz="2400" dirty="0"/>
              <a:t>to </a:t>
            </a:r>
            <a:r>
              <a:rPr lang="en-GB" sz="2400" dirty="0">
                <a:solidFill>
                  <a:srgbClr val="FF0000"/>
                </a:solidFill>
              </a:rPr>
              <a:t>communicate ideas in writing and speaking</a:t>
            </a:r>
            <a:r>
              <a:rPr lang="en-GB" sz="2400" dirty="0"/>
              <a:t> (e.g., reading to summarize in writing), this perspective has concentrated somewhat narrowly on </a:t>
            </a:r>
            <a:r>
              <a:rPr lang="en-GB" sz="2400" dirty="0">
                <a:solidFill>
                  <a:srgbClr val="FF0000"/>
                </a:solidFill>
              </a:rPr>
              <a:t>skill integration </a:t>
            </a:r>
            <a:r>
              <a:rPr lang="en-GB" sz="2400" dirty="0"/>
              <a:t>and </a:t>
            </a:r>
            <a:r>
              <a:rPr lang="en-GB" sz="2400" dirty="0">
                <a:solidFill>
                  <a:srgbClr val="FF0000"/>
                </a:solidFill>
              </a:rPr>
              <a:t>performance</a:t>
            </a:r>
            <a:r>
              <a:rPr lang="en-GB" sz="2400" dirty="0"/>
              <a:t>. Scenario-based assessment (SBA) takes this </a:t>
            </a:r>
            <a:r>
              <a:rPr lang="en-GB" sz="2400" dirty="0">
                <a:solidFill>
                  <a:srgbClr val="FF0000"/>
                </a:solidFill>
              </a:rPr>
              <a:t>a step further </a:t>
            </a:r>
            <a:r>
              <a:rPr lang="en-GB" sz="2400" dirty="0"/>
              <a:t>by orchestrating </a:t>
            </a:r>
            <a:r>
              <a:rPr lang="en-GB" sz="2400" dirty="0">
                <a:solidFill>
                  <a:srgbClr val="FF0000"/>
                </a:solidFill>
              </a:rPr>
              <a:t>skill integration </a:t>
            </a:r>
            <a:r>
              <a:rPr lang="en-GB" sz="2400" dirty="0"/>
              <a:t>within a thematically coherent, socially familiar, purpose-driven scenario in which participants are required to complete a </a:t>
            </a:r>
            <a:r>
              <a:rPr lang="en-GB" sz="2400" dirty="0">
                <a:solidFill>
                  <a:srgbClr val="FF0000"/>
                </a:solidFill>
              </a:rPr>
              <a:t>sequence of subtasks </a:t>
            </a:r>
            <a:r>
              <a:rPr lang="en-GB" sz="2400" dirty="0"/>
              <a:t>intended to reflect the habits of mind underlying the </a:t>
            </a:r>
            <a:r>
              <a:rPr lang="en-GB" sz="2400" dirty="0">
                <a:solidFill>
                  <a:srgbClr val="FF0000"/>
                </a:solidFill>
              </a:rPr>
              <a:t>overarching scenario goal </a:t>
            </a:r>
            <a:r>
              <a:rPr lang="en-GB" sz="2400" dirty="0"/>
              <a:t>[…].”</a:t>
            </a:r>
          </a:p>
          <a:p>
            <a:pPr marL="0" indent="0">
              <a:lnSpc>
                <a:spcPct val="120000"/>
              </a:lnSpc>
              <a:spcBef>
                <a:spcPts val="0"/>
              </a:spcBef>
              <a:spcAft>
                <a:spcPts val="600"/>
              </a:spcAft>
              <a:buNone/>
            </a:pPr>
            <a:br>
              <a:rPr lang="en-GB" sz="800" dirty="0"/>
            </a:br>
            <a:r>
              <a:rPr lang="en-GB" sz="2400" dirty="0"/>
              <a:t>Purpura (2016 : 200)</a:t>
            </a:r>
            <a:endParaRPr lang="de-DE" sz="2400" dirty="0"/>
          </a:p>
        </p:txBody>
      </p:sp>
    </p:spTree>
    <p:extLst>
      <p:ext uri="{BB962C8B-B14F-4D97-AF65-F5344CB8AC3E}">
        <p14:creationId xmlns:p14="http://schemas.microsoft.com/office/powerpoint/2010/main" val="4054219794"/>
      </p:ext>
    </p:extLst>
  </p:cSld>
  <p:clrMapOvr>
    <a:masterClrMapping/>
  </p:clrMapOvr>
  <mc:AlternateContent xmlns:mc="http://schemas.openxmlformats.org/markup-compatibility/2006" xmlns:p14="http://schemas.microsoft.com/office/powerpoint/2010/main">
    <mc:Choice Requires="p14">
      <p:transition p14:dur="100" advTm="46537"/>
    </mc:Choice>
    <mc:Fallback xmlns="">
      <p:transition advTm="4653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the </a:t>
            </a:r>
            <a:br>
              <a:rPr lang="en-GB" dirty="0"/>
            </a:br>
            <a:r>
              <a:rPr lang="en-GB" dirty="0"/>
              <a:t>concept of the social agent – Bibliography </a:t>
            </a:r>
            <a:r>
              <a:rPr lang="en-GB" sz="2800" dirty="0"/>
              <a:t>(1/2)</a:t>
            </a:r>
            <a:r>
              <a:rPr lang="en-GB" dirty="0"/>
              <a:t> </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Autofit/>
          </a:bodyPr>
          <a:lstStyle/>
          <a:p>
            <a:pPr marL="539750" indent="-539750">
              <a:lnSpc>
                <a:spcPct val="100000"/>
              </a:lnSpc>
              <a:spcBef>
                <a:spcPts val="0"/>
              </a:spcBef>
              <a:spcAft>
                <a:spcPts val="300"/>
              </a:spcAft>
              <a:buNone/>
            </a:pPr>
            <a:r>
              <a:rPr lang="en-GB" sz="1600" dirty="0"/>
              <a:t>Biggs, John B. (1996): Enhancing Teaching Through Constructive Alignment. </a:t>
            </a:r>
            <a:r>
              <a:rPr lang="en-GB" sz="1600" i="1" dirty="0"/>
              <a:t>Higher Education</a:t>
            </a:r>
            <a:r>
              <a:rPr lang="en-GB" sz="1600" dirty="0"/>
              <a:t> 32, 247-264.</a:t>
            </a:r>
            <a:endParaRPr lang="de-DE" sz="1600" dirty="0"/>
          </a:p>
          <a:p>
            <a:pPr marL="539750" indent="-539750">
              <a:lnSpc>
                <a:spcPct val="100000"/>
              </a:lnSpc>
              <a:spcBef>
                <a:spcPts val="0"/>
              </a:spcBef>
              <a:spcAft>
                <a:spcPts val="300"/>
              </a:spcAft>
              <a:buNone/>
            </a:pPr>
            <a:r>
              <a:rPr lang="en-GB" sz="1600" dirty="0"/>
              <a:t>Council of Europe (2001): </a:t>
            </a:r>
            <a:r>
              <a:rPr lang="en-GB" sz="1600" i="1" dirty="0"/>
              <a:t>Common European Framework of Reference for Languages: Learning, teaching, assessment</a:t>
            </a:r>
            <a:r>
              <a:rPr lang="en-GB" sz="1600" dirty="0"/>
              <a:t>. Cambridge: CUP.</a:t>
            </a:r>
            <a:endParaRPr lang="de-DE" sz="1600" dirty="0"/>
          </a:p>
          <a:p>
            <a:pPr marL="539750" indent="-539750">
              <a:lnSpc>
                <a:spcPct val="100000"/>
              </a:lnSpc>
              <a:spcBef>
                <a:spcPts val="0"/>
              </a:spcBef>
              <a:spcAft>
                <a:spcPts val="300"/>
              </a:spcAft>
              <a:buNone/>
            </a:pPr>
            <a:r>
              <a:rPr lang="de-DE" sz="1600" dirty="0"/>
              <a:t>Council </a:t>
            </a:r>
            <a:r>
              <a:rPr lang="de-DE" sz="1600" dirty="0" err="1"/>
              <a:t>of</a:t>
            </a:r>
            <a:r>
              <a:rPr lang="de-DE" sz="1600" dirty="0"/>
              <a:t> Europe (2020): </a:t>
            </a:r>
            <a:r>
              <a:rPr lang="en-US" sz="1600" i="1" dirty="0"/>
              <a:t>Common European Framework of Reference for Languages: Learning, Teaching, Assessment. Companion Volume</a:t>
            </a:r>
            <a:r>
              <a:rPr lang="en-US" sz="1600" dirty="0"/>
              <a:t>. Strasbourg: Council of Europe.</a:t>
            </a:r>
          </a:p>
          <a:p>
            <a:pPr marL="539750" indent="-539750">
              <a:lnSpc>
                <a:spcPct val="100000"/>
              </a:lnSpc>
              <a:spcBef>
                <a:spcPts val="0"/>
              </a:spcBef>
              <a:spcAft>
                <a:spcPts val="300"/>
              </a:spcAft>
              <a:buNone/>
            </a:pPr>
            <a:r>
              <a:rPr lang="en-GB" sz="1600" dirty="0"/>
              <a:t>Fischer, Johann (2021a): The underlying action-oriented and task-based approach of the CEFR and its implementation in language testing and assessment at university. </a:t>
            </a:r>
            <a:r>
              <a:rPr lang="en-GB" sz="1600" i="1" dirty="0"/>
              <a:t>Language Learning in Higher Education </a:t>
            </a:r>
            <a:r>
              <a:rPr lang="en-GB" sz="1600" dirty="0"/>
              <a:t>10 (2), 301-316.</a:t>
            </a:r>
            <a:r>
              <a:rPr lang="de-DE" sz="1600" dirty="0"/>
              <a:t> </a:t>
            </a:r>
          </a:p>
          <a:p>
            <a:pPr marL="539750" indent="-539750">
              <a:lnSpc>
                <a:spcPct val="100000"/>
              </a:lnSpc>
              <a:spcBef>
                <a:spcPts val="0"/>
              </a:spcBef>
              <a:spcAft>
                <a:spcPts val="300"/>
              </a:spcAft>
              <a:buNone/>
            </a:pPr>
            <a:r>
              <a:rPr lang="de-DE" sz="1600" dirty="0"/>
              <a:t>Fischer, Johann (2021b): The Language </a:t>
            </a:r>
            <a:r>
              <a:rPr lang="de-DE" sz="1600" dirty="0" err="1"/>
              <a:t>Learner</a:t>
            </a:r>
            <a:r>
              <a:rPr lang="de-DE" sz="1600" dirty="0"/>
              <a:t> </a:t>
            </a:r>
            <a:r>
              <a:rPr lang="de-DE" sz="1600" dirty="0" err="1"/>
              <a:t>as</a:t>
            </a:r>
            <a:r>
              <a:rPr lang="de-DE" sz="1600" dirty="0"/>
              <a:t> a </a:t>
            </a:r>
            <a:r>
              <a:rPr lang="de-DE" sz="1600" dirty="0" err="1"/>
              <a:t>Social</a:t>
            </a:r>
            <a:r>
              <a:rPr lang="de-DE" sz="1600" dirty="0"/>
              <a:t> Agent – neuer Blick auf die Lernenden dank des Companion </a:t>
            </a:r>
            <a:r>
              <a:rPr lang="de-DE" sz="1600" dirty="0" err="1"/>
              <a:t>Volumes</a:t>
            </a:r>
            <a:r>
              <a:rPr lang="de-DE" sz="1600" dirty="0"/>
              <a:t> zum GER. </a:t>
            </a:r>
            <a:r>
              <a:rPr lang="en-GB" sz="1600" dirty="0"/>
              <a:t>In: Brandt, </a:t>
            </a:r>
            <a:r>
              <a:rPr lang="en-GB" sz="1600" dirty="0" err="1"/>
              <a:t>Anikó</a:t>
            </a:r>
            <a:r>
              <a:rPr lang="en-GB" sz="1600" dirty="0"/>
              <a:t> / </a:t>
            </a:r>
            <a:r>
              <a:rPr lang="en-GB" sz="1600" dirty="0" err="1"/>
              <a:t>Buschmann-Göbels</a:t>
            </a:r>
            <a:r>
              <a:rPr lang="en-GB" sz="1600" dirty="0"/>
              <a:t>, Astrid / </a:t>
            </a:r>
            <a:r>
              <a:rPr lang="en-GB" sz="1600" dirty="0" err="1"/>
              <a:t>Harsch</a:t>
            </a:r>
            <a:r>
              <a:rPr lang="en-GB" sz="1600" dirty="0"/>
              <a:t>, Claudia (eds.): </a:t>
            </a:r>
            <a:r>
              <a:rPr lang="en-GB" sz="1600" i="1" dirty="0"/>
              <a:t>Rethinking the Language Learner: </a:t>
            </a:r>
            <a:r>
              <a:rPr lang="en-GB" sz="1600" i="1" dirty="0" err="1"/>
              <a:t>Paradigmen</a:t>
            </a:r>
            <a:r>
              <a:rPr lang="en-GB" sz="1600" i="1" dirty="0"/>
              <a:t> – </a:t>
            </a:r>
            <a:r>
              <a:rPr lang="en-GB" sz="1600" i="1" dirty="0" err="1"/>
              <a:t>Methoden</a:t>
            </a:r>
            <a:r>
              <a:rPr lang="en-GB" sz="1600" i="1" dirty="0"/>
              <a:t> – </a:t>
            </a:r>
            <a:r>
              <a:rPr lang="en-GB" sz="1600" i="1" dirty="0" err="1"/>
              <a:t>Disziplinen</a:t>
            </a:r>
            <a:r>
              <a:rPr lang="en-GB" sz="1600" i="1" dirty="0"/>
              <a:t>. </a:t>
            </a:r>
            <a:r>
              <a:rPr lang="de-DE" sz="1600" i="1" dirty="0"/>
              <a:t>Erträge des 7. Bremer Symposions</a:t>
            </a:r>
            <a:r>
              <a:rPr lang="de-DE" sz="1600" dirty="0"/>
              <a:t>. Bochum: AKS-Verlag, 246-259.</a:t>
            </a:r>
          </a:p>
          <a:p>
            <a:pPr marL="539750" indent="-539750">
              <a:lnSpc>
                <a:spcPct val="100000"/>
              </a:lnSpc>
              <a:spcBef>
                <a:spcPts val="0"/>
              </a:spcBef>
              <a:spcAft>
                <a:spcPts val="300"/>
              </a:spcAft>
              <a:buNone/>
            </a:pPr>
            <a:r>
              <a:rPr lang="en-US" sz="1600" dirty="0"/>
              <a:t>Fischer, Johann / Wolder, Nicole (2021): </a:t>
            </a:r>
            <a:r>
              <a:rPr lang="de-DE" sz="1600" dirty="0"/>
              <a:t>Erfahrungen in der Umsetzung der Inhalte des Begleitbands zum </a:t>
            </a:r>
            <a:r>
              <a:rPr lang="de-DE" sz="1600" dirty="0" err="1"/>
              <a:t>GeR</a:t>
            </a:r>
            <a:r>
              <a:rPr lang="de-DE" sz="1600" dirty="0"/>
              <a:t> im Hochschulkontext – Ergebnisse eines Projektes des Europarates und Handlungsbedarf für Hochschulsprachenzentren. </a:t>
            </a:r>
            <a:r>
              <a:rPr lang="de-DE" sz="1600" i="1" dirty="0"/>
              <a:t>Fremdsprachen und Hochschule </a:t>
            </a:r>
            <a:r>
              <a:rPr lang="de-DE" sz="1600" dirty="0"/>
              <a:t>96, 7-27.</a:t>
            </a:r>
          </a:p>
        </p:txBody>
      </p:sp>
    </p:spTree>
    <p:extLst>
      <p:ext uri="{BB962C8B-B14F-4D97-AF65-F5344CB8AC3E}">
        <p14:creationId xmlns:p14="http://schemas.microsoft.com/office/powerpoint/2010/main" val="3762463451"/>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the </a:t>
            </a:r>
            <a:br>
              <a:rPr lang="en-GB" dirty="0"/>
            </a:br>
            <a:r>
              <a:rPr lang="en-GB" dirty="0"/>
              <a:t>concept of the social agent – Bibliography </a:t>
            </a:r>
            <a:r>
              <a:rPr lang="en-GB" sz="2800" dirty="0"/>
              <a:t>(2/2)</a:t>
            </a:r>
            <a:r>
              <a:rPr lang="en-GB" dirty="0"/>
              <a:t> </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Autofit/>
          </a:bodyPr>
          <a:lstStyle/>
          <a:p>
            <a:pPr marL="539750" indent="-539750">
              <a:lnSpc>
                <a:spcPct val="100000"/>
              </a:lnSpc>
              <a:spcBef>
                <a:spcPts val="0"/>
              </a:spcBef>
              <a:spcAft>
                <a:spcPts val="300"/>
              </a:spcAft>
              <a:buNone/>
            </a:pPr>
            <a:r>
              <a:rPr lang="de-DE" sz="1600" dirty="0"/>
              <a:t>Fischer, Johann / Wolder, Nicole (2022): </a:t>
            </a:r>
            <a:r>
              <a:rPr lang="en-GB" sz="1600" dirty="0"/>
              <a:t>Implementation of the CEFR Companion Volume in the UNIcert</a:t>
            </a:r>
            <a:r>
              <a:rPr lang="en-GB" sz="1600" baseline="30000" dirty="0"/>
              <a:t>®</a:t>
            </a:r>
            <a:r>
              <a:rPr lang="en-GB" sz="1600" dirty="0"/>
              <a:t> and NULTE Networks. In: North, Brian / </a:t>
            </a:r>
            <a:r>
              <a:rPr lang="en-GB" sz="1600" dirty="0" err="1"/>
              <a:t>Piccardo</a:t>
            </a:r>
            <a:r>
              <a:rPr lang="en-GB" sz="1600" dirty="0"/>
              <a:t>, </a:t>
            </a:r>
            <a:r>
              <a:rPr lang="en-GB" sz="1600" dirty="0" err="1"/>
              <a:t>Enrica</a:t>
            </a:r>
            <a:r>
              <a:rPr lang="en-GB" sz="1600" dirty="0"/>
              <a:t> / Goodier, Tim / Fasoglio, Daniela / </a:t>
            </a:r>
            <a:r>
              <a:rPr lang="en-GB" sz="1600" dirty="0" err="1"/>
              <a:t>Margonis</a:t>
            </a:r>
            <a:r>
              <a:rPr lang="en-GB" sz="1600" dirty="0"/>
              <a:t>-Pasinetti, Rosanna / Rüschoff, Bernd (eds.): </a:t>
            </a:r>
            <a:r>
              <a:rPr lang="en-GB" sz="1600" i="1" dirty="0"/>
              <a:t>Enriching 21</a:t>
            </a:r>
            <a:r>
              <a:rPr lang="en-GB" sz="1600" i="1" baseline="30000" dirty="0"/>
              <a:t>st</a:t>
            </a:r>
            <a:r>
              <a:rPr lang="en-GB" sz="1600" i="1" dirty="0"/>
              <a:t> century language education. The CEFR Companion Volume in practice</a:t>
            </a:r>
            <a:r>
              <a:rPr lang="en-GB" sz="1600" dirty="0"/>
              <a:t>, Strasbourg: Council of Europe Publishing, 185-201; </a:t>
            </a:r>
            <a:r>
              <a:rPr lang="en-GB" sz="1600" dirty="0">
                <a:hlinkClick r:id="rId2"/>
              </a:rPr>
              <a:t>https://rm.coe.int/enriching-21st-century-language-education-the-cefr-companion-volume-in/1680a68ed0</a:t>
            </a:r>
            <a:r>
              <a:rPr lang="en-GB" sz="1600" dirty="0"/>
              <a:t>.</a:t>
            </a:r>
          </a:p>
          <a:p>
            <a:pPr marL="539750" indent="-539750">
              <a:lnSpc>
                <a:spcPct val="100000"/>
              </a:lnSpc>
              <a:spcBef>
                <a:spcPts val="0"/>
              </a:spcBef>
              <a:spcAft>
                <a:spcPts val="300"/>
              </a:spcAft>
              <a:buNone/>
            </a:pPr>
            <a:r>
              <a:rPr lang="en-GB" sz="1600" dirty="0"/>
              <a:t>Graves, Kathleen (2008): The language curriculum: A social contextual perspective. </a:t>
            </a:r>
            <a:r>
              <a:rPr lang="en-GB" sz="1600" i="1" dirty="0"/>
              <a:t>Language Teaching</a:t>
            </a:r>
            <a:r>
              <a:rPr lang="en-GB" sz="1600" dirty="0"/>
              <a:t> 41 (2), 147-181.</a:t>
            </a:r>
            <a:endParaRPr lang="de-DE" sz="1600" dirty="0"/>
          </a:p>
          <a:p>
            <a:pPr marL="539750" indent="-539750">
              <a:lnSpc>
                <a:spcPct val="100000"/>
              </a:lnSpc>
              <a:spcBef>
                <a:spcPts val="0"/>
              </a:spcBef>
              <a:spcAft>
                <a:spcPts val="300"/>
              </a:spcAft>
              <a:buNone/>
            </a:pPr>
            <a:r>
              <a:rPr lang="de-DE" sz="1600" dirty="0" err="1"/>
              <a:t>Piccardo</a:t>
            </a:r>
            <a:r>
              <a:rPr lang="de-DE" sz="1600" dirty="0"/>
              <a:t>, Enrica / North, Brian (2019): </a:t>
            </a:r>
            <a:r>
              <a:rPr lang="en-US" sz="1600" i="1" dirty="0"/>
              <a:t>The Action-oriented Approach. A Dynamic Vision of Language Education</a:t>
            </a:r>
            <a:r>
              <a:rPr lang="en-US" sz="1600" dirty="0"/>
              <a:t>. Bristol: Multilingual Matters.</a:t>
            </a:r>
          </a:p>
          <a:p>
            <a:pPr marL="539750" indent="-539750">
              <a:lnSpc>
                <a:spcPct val="100000"/>
              </a:lnSpc>
              <a:spcBef>
                <a:spcPts val="0"/>
              </a:spcBef>
              <a:spcAft>
                <a:spcPts val="300"/>
              </a:spcAft>
              <a:buNone/>
            </a:pPr>
            <a:r>
              <a:rPr lang="en-US" sz="1600" dirty="0"/>
              <a:t>Purpura, James E. (2016): Assessing Meaning. In: </a:t>
            </a:r>
            <a:r>
              <a:rPr lang="en-US" sz="1600" dirty="0" err="1"/>
              <a:t>Shohamy</a:t>
            </a:r>
            <a:r>
              <a:rPr lang="en-US" sz="1600" dirty="0"/>
              <a:t>, </a:t>
            </a:r>
            <a:r>
              <a:rPr lang="en-US" sz="1600" dirty="0" err="1"/>
              <a:t>Elana</a:t>
            </a:r>
            <a:r>
              <a:rPr lang="en-US" sz="1600" dirty="0"/>
              <a:t> et al. (eds.): </a:t>
            </a:r>
            <a:r>
              <a:rPr lang="en-US" sz="1600" i="1" dirty="0"/>
              <a:t>Language Testing and Assessment, Encyclopedia of Language and Education</a:t>
            </a:r>
            <a:r>
              <a:rPr lang="en-US" sz="1600" dirty="0"/>
              <a:t>. Basel: Springer International Publishing, 33-61. </a:t>
            </a:r>
          </a:p>
          <a:p>
            <a:pPr marL="539750" indent="-539750">
              <a:lnSpc>
                <a:spcPct val="100000"/>
              </a:lnSpc>
              <a:spcBef>
                <a:spcPts val="0"/>
              </a:spcBef>
              <a:spcAft>
                <a:spcPts val="300"/>
              </a:spcAft>
              <a:buNone/>
            </a:pPr>
            <a:r>
              <a:rPr lang="en-US" sz="1600" dirty="0" err="1"/>
              <a:t>Skehan</a:t>
            </a:r>
            <a:r>
              <a:rPr lang="en-US" sz="1600" dirty="0"/>
              <a:t>, Peter (1996): Second language acquisition research and task-based instruction. In: Willis, Jane / Willis, Dave (eds.): Challenge and Change in Language Teaching. Oxford: Heinemann, 17-30.</a:t>
            </a:r>
          </a:p>
          <a:p>
            <a:pPr marL="539750" indent="-539750">
              <a:lnSpc>
                <a:spcPct val="100000"/>
              </a:lnSpc>
              <a:spcBef>
                <a:spcPts val="0"/>
              </a:spcBef>
              <a:spcAft>
                <a:spcPts val="300"/>
              </a:spcAft>
              <a:buNone/>
            </a:pPr>
            <a:r>
              <a:rPr lang="en-US" sz="1600" dirty="0" err="1"/>
              <a:t>Skehan</a:t>
            </a:r>
            <a:r>
              <a:rPr lang="en-US" sz="1600" dirty="0"/>
              <a:t>, Peter. 2003. Task-based instruction. </a:t>
            </a:r>
            <a:r>
              <a:rPr lang="en-US" sz="1600" i="1" dirty="0"/>
              <a:t>Language Teaching </a:t>
            </a:r>
            <a:r>
              <a:rPr lang="en-US" sz="1600" dirty="0"/>
              <a:t>36, 1-14.</a:t>
            </a:r>
          </a:p>
          <a:p>
            <a:pPr marL="539750" indent="-539750">
              <a:lnSpc>
                <a:spcPct val="100000"/>
              </a:lnSpc>
              <a:spcBef>
                <a:spcPts val="0"/>
              </a:spcBef>
              <a:spcAft>
                <a:spcPts val="300"/>
              </a:spcAft>
              <a:buNone/>
            </a:pPr>
            <a:r>
              <a:rPr lang="de-DE" sz="1600" dirty="0"/>
              <a:t>Van den Branden</a:t>
            </a:r>
            <a:r>
              <a:rPr lang="en-GB" sz="1600" dirty="0"/>
              <a:t>, Kris / </a:t>
            </a:r>
            <a:r>
              <a:rPr lang="en-GB" sz="1600" dirty="0" err="1"/>
              <a:t>Bygate</a:t>
            </a:r>
            <a:r>
              <a:rPr lang="en-GB" sz="1600" dirty="0"/>
              <a:t>, Martin / Norris, John M. (eds.) (2009): </a:t>
            </a:r>
            <a:r>
              <a:rPr lang="en-GB" sz="1600" i="1" dirty="0"/>
              <a:t>Task-Based Language Teaching. </a:t>
            </a:r>
            <a:r>
              <a:rPr lang="de-DE" sz="1600" i="1" dirty="0"/>
              <a:t>A Reader</a:t>
            </a:r>
            <a:r>
              <a:rPr lang="de-DE" sz="1600" dirty="0"/>
              <a:t>. Amsterdam &amp; Philadelphia: John Benjamins.</a:t>
            </a:r>
          </a:p>
          <a:p>
            <a:pPr marL="539750" indent="-539750">
              <a:lnSpc>
                <a:spcPct val="100000"/>
              </a:lnSpc>
              <a:spcBef>
                <a:spcPts val="0"/>
              </a:spcBef>
              <a:spcAft>
                <a:spcPts val="300"/>
              </a:spcAft>
              <a:buNone/>
            </a:pPr>
            <a:endParaRPr lang="en-US" sz="1600" dirty="0"/>
          </a:p>
        </p:txBody>
      </p:sp>
    </p:spTree>
    <p:extLst>
      <p:ext uri="{BB962C8B-B14F-4D97-AF65-F5344CB8AC3E}">
        <p14:creationId xmlns:p14="http://schemas.microsoft.com/office/powerpoint/2010/main" val="233350803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fontScale="92500" lnSpcReduction="20000"/>
          </a:bodyPr>
          <a:lstStyle/>
          <a:p>
            <a:pPr marL="0" indent="0">
              <a:buNone/>
            </a:pPr>
            <a:r>
              <a:rPr lang="en-GB" dirty="0"/>
              <a:t>Council of Europe (2020: 28):</a:t>
            </a:r>
          </a:p>
          <a:p>
            <a:pPr marL="0" indent="0">
              <a:buNone/>
            </a:pPr>
            <a:r>
              <a:rPr lang="en-GB" dirty="0"/>
              <a:t>“</a:t>
            </a:r>
            <a:r>
              <a:rPr lang="en-US" dirty="0"/>
              <a:t>The CEFR’s action-oriented approach represents a shift away from syllabuses based on a linear progression through language structures, or a pre-determined set of notions and functions, towards syllabuses based on needs analysis, oriented towards </a:t>
            </a:r>
            <a:r>
              <a:rPr lang="en-US" dirty="0">
                <a:solidFill>
                  <a:srgbClr val="FF0000"/>
                </a:solidFill>
              </a:rPr>
              <a:t>real-life tasks </a:t>
            </a:r>
            <a:r>
              <a:rPr lang="en-US" dirty="0"/>
              <a:t>and constructed around </a:t>
            </a:r>
            <a:r>
              <a:rPr lang="en-US" dirty="0">
                <a:solidFill>
                  <a:srgbClr val="FF0000"/>
                </a:solidFill>
              </a:rPr>
              <a:t>purposefully selected notions and functions</a:t>
            </a:r>
            <a:r>
              <a:rPr lang="en-US" dirty="0"/>
              <a:t>. This promotes a </a:t>
            </a:r>
            <a:r>
              <a:rPr lang="en-US" dirty="0">
                <a:solidFill>
                  <a:srgbClr val="FF0000"/>
                </a:solidFill>
              </a:rPr>
              <a:t>“proficiency” perspective </a:t>
            </a:r>
            <a:r>
              <a:rPr lang="en-US" dirty="0"/>
              <a:t>guided by </a:t>
            </a:r>
            <a:r>
              <a:rPr lang="en-US" dirty="0">
                <a:solidFill>
                  <a:srgbClr val="FF0000"/>
                </a:solidFill>
              </a:rPr>
              <a:t>“can do” descriptors</a:t>
            </a:r>
            <a:r>
              <a:rPr lang="en-US" dirty="0"/>
              <a:t> rather than a “deficiency” perspective focusing on what the learners have not yet acquired. The idea is to design curricula and courses based on </a:t>
            </a:r>
            <a:r>
              <a:rPr lang="en-US" dirty="0">
                <a:solidFill>
                  <a:srgbClr val="FF0000"/>
                </a:solidFill>
              </a:rPr>
              <a:t>real-world communicative needs</a:t>
            </a:r>
            <a:r>
              <a:rPr lang="en-US" dirty="0"/>
              <a:t>, </a:t>
            </a:r>
            <a:r>
              <a:rPr lang="en-US" dirty="0" err="1"/>
              <a:t>organised</a:t>
            </a:r>
            <a:r>
              <a:rPr lang="en-US" dirty="0"/>
              <a:t> around </a:t>
            </a:r>
            <a:r>
              <a:rPr lang="en-US" dirty="0">
                <a:solidFill>
                  <a:srgbClr val="FF0000"/>
                </a:solidFill>
              </a:rPr>
              <a:t>real-life tasks</a:t>
            </a:r>
            <a:r>
              <a:rPr lang="en-US" dirty="0"/>
              <a:t> and accompanied by “can do” descriptors that communicate aims to learners. Fundamentally, the CEFR is a tool to assist the planning of curricula, courses and examinations by working backwards from what the users/learners need to be able to do in the language.</a:t>
            </a:r>
            <a:r>
              <a:rPr lang="en-GB" dirty="0"/>
              <a:t>” </a:t>
            </a:r>
          </a:p>
          <a:p>
            <a:pPr marL="0" indent="0">
              <a:buNone/>
            </a:pPr>
            <a:r>
              <a:rPr lang="en-GB" dirty="0"/>
              <a:t> </a:t>
            </a:r>
          </a:p>
        </p:txBody>
      </p:sp>
    </p:spTree>
    <p:extLst>
      <p:ext uri="{BB962C8B-B14F-4D97-AF65-F5344CB8AC3E}">
        <p14:creationId xmlns:p14="http://schemas.microsoft.com/office/powerpoint/2010/main" val="212739733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GB" dirty="0"/>
              <a:t>Key aspects of this quote:</a:t>
            </a:r>
          </a:p>
          <a:p>
            <a:pPr marL="0" indent="0">
              <a:buNone/>
            </a:pPr>
            <a:endParaRPr lang="en-GB" dirty="0"/>
          </a:p>
          <a:p>
            <a:pPr marL="536575" indent="-536575">
              <a:buFont typeface="Wingdings" panose="05000000000000000000" pitchFamily="2" charset="2"/>
              <a:buChar char="Ø"/>
            </a:pPr>
            <a:r>
              <a:rPr lang="en-US" dirty="0"/>
              <a:t>real-life tasks </a:t>
            </a:r>
          </a:p>
          <a:p>
            <a:pPr marL="536575" indent="-536575">
              <a:buFont typeface="Wingdings" panose="05000000000000000000" pitchFamily="2" charset="2"/>
              <a:buChar char="Ø"/>
            </a:pPr>
            <a:r>
              <a:rPr lang="en-US" dirty="0"/>
              <a:t>a “proficiency” perspective</a:t>
            </a:r>
          </a:p>
          <a:p>
            <a:pPr marL="536575" indent="-536575">
              <a:buFont typeface="Wingdings" panose="05000000000000000000" pitchFamily="2" charset="2"/>
              <a:buChar char="Ø"/>
            </a:pPr>
            <a:r>
              <a:rPr lang="en-US" dirty="0"/>
              <a:t>purposefully selected notions and functions and </a:t>
            </a:r>
          </a:p>
          <a:p>
            <a:pPr marL="536575" indent="-536575">
              <a:buFont typeface="Wingdings" panose="05000000000000000000" pitchFamily="2" charset="2"/>
              <a:buChar char="Ø"/>
            </a:pPr>
            <a:r>
              <a:rPr lang="en-US" dirty="0"/>
              <a:t>real-world communicative needs</a:t>
            </a:r>
            <a:endParaRPr lang="en-GB" dirty="0"/>
          </a:p>
        </p:txBody>
      </p:sp>
    </p:spTree>
    <p:extLst>
      <p:ext uri="{BB962C8B-B14F-4D97-AF65-F5344CB8AC3E}">
        <p14:creationId xmlns:p14="http://schemas.microsoft.com/office/powerpoint/2010/main" val="1949988302"/>
      </p:ext>
    </p:extLst>
  </p:cSld>
  <p:clrMapOvr>
    <a:masterClrMapping/>
  </p:clrMapOvr>
  <mc:AlternateContent xmlns:mc="http://schemas.openxmlformats.org/markup-compatibility/2006" xmlns:p14="http://schemas.microsoft.com/office/powerpoint/2010/main">
    <mc:Choice Requires="p14">
      <p:transition p14:dur="100" advTm="38703"/>
    </mc:Choice>
    <mc:Fallback xmlns="">
      <p:transition advTm="387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endParaRPr lang="en-GB" dirty="0"/>
          </a:p>
          <a:p>
            <a:pPr marL="0" indent="0">
              <a:buNone/>
            </a:pPr>
            <a:r>
              <a:rPr lang="en-GB" dirty="0"/>
              <a:t>The new role of the learner as a social agent:</a:t>
            </a:r>
          </a:p>
          <a:p>
            <a:pPr marL="0" indent="0">
              <a:buNone/>
            </a:pPr>
            <a:endParaRPr lang="en-GB" dirty="0"/>
          </a:p>
          <a:p>
            <a:pPr marL="536575" indent="-536575">
              <a:buFont typeface="Wingdings" panose="05000000000000000000" pitchFamily="2" charset="2"/>
              <a:buChar char="Ø"/>
            </a:pPr>
            <a:r>
              <a:rPr lang="en-GB" dirty="0"/>
              <a:t>learners simulate a real-life situation, </a:t>
            </a:r>
          </a:p>
          <a:p>
            <a:pPr marL="536575" indent="-536575">
              <a:buFont typeface="Wingdings" panose="05000000000000000000" pitchFamily="2" charset="2"/>
              <a:buChar char="Ø"/>
            </a:pPr>
            <a:r>
              <a:rPr lang="en-GB" dirty="0"/>
              <a:t>complete purposeful / meaningful tasks and </a:t>
            </a:r>
          </a:p>
          <a:p>
            <a:pPr marL="536575" indent="-536575">
              <a:buFont typeface="Wingdings" panose="05000000000000000000" pitchFamily="2" charset="2"/>
              <a:buChar char="Ø"/>
            </a:pPr>
            <a:r>
              <a:rPr lang="en-GB" dirty="0"/>
              <a:t>show what they are capable to do</a:t>
            </a:r>
            <a:endParaRPr lang="de-DE" dirty="0"/>
          </a:p>
        </p:txBody>
      </p:sp>
    </p:spTree>
    <p:extLst>
      <p:ext uri="{BB962C8B-B14F-4D97-AF65-F5344CB8AC3E}">
        <p14:creationId xmlns:p14="http://schemas.microsoft.com/office/powerpoint/2010/main" val="3470291160"/>
      </p:ext>
    </p:extLst>
  </p:cSld>
  <p:clrMapOvr>
    <a:masterClrMapping/>
  </p:clrMapOvr>
  <mc:AlternateContent xmlns:mc="http://schemas.openxmlformats.org/markup-compatibility/2006" xmlns:p14="http://schemas.microsoft.com/office/powerpoint/2010/main">
    <mc:Choice Requires="p14">
      <p:transition p14:dur="100" advTm="26614"/>
    </mc:Choice>
    <mc:Fallback xmlns="">
      <p:transition advTm="266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a:xfrm>
            <a:off x="490654" y="1500026"/>
            <a:ext cx="11218126" cy="4704851"/>
          </a:xfrm>
        </p:spPr>
        <p:txBody>
          <a:bodyPr>
            <a:normAutofit fontScale="92500" lnSpcReduction="20000"/>
          </a:bodyPr>
          <a:lstStyle/>
          <a:p>
            <a:pPr marL="0" indent="0">
              <a:buNone/>
            </a:pPr>
            <a:r>
              <a:rPr lang="en-GB" dirty="0"/>
              <a:t>Learners:</a:t>
            </a:r>
          </a:p>
          <a:p>
            <a:r>
              <a:rPr lang="en-GB" dirty="0"/>
              <a:t>analyse a specific situation in a given context</a:t>
            </a:r>
          </a:p>
          <a:p>
            <a:r>
              <a:rPr lang="en-GB" dirty="0"/>
              <a:t>are given a scenario </a:t>
            </a:r>
          </a:p>
          <a:p>
            <a:r>
              <a:rPr lang="en-GB" dirty="0"/>
              <a:t>have to complete a task with a specific aim</a:t>
            </a:r>
          </a:p>
          <a:p>
            <a:r>
              <a:rPr lang="en-GB" dirty="0"/>
              <a:t>draw upon their individual knowledge, cultures, skills and interests,</a:t>
            </a:r>
          </a:p>
          <a:p>
            <a:r>
              <a:rPr lang="en-GB" dirty="0"/>
              <a:t>interact with their partner(s) or group </a:t>
            </a:r>
          </a:p>
          <a:p>
            <a:r>
              <a:rPr lang="en-GB" dirty="0"/>
              <a:t>co-construct meaning and concepts</a:t>
            </a:r>
          </a:p>
          <a:p>
            <a:r>
              <a:rPr lang="en-GB" dirty="0"/>
              <a:t>and then present their outcomes to a specific target group</a:t>
            </a:r>
          </a:p>
          <a:p>
            <a:pPr marL="0" indent="0">
              <a:buNone/>
            </a:pPr>
            <a:endParaRPr lang="en-GB" sz="800" dirty="0"/>
          </a:p>
          <a:p>
            <a:pPr marL="536575" indent="-536575">
              <a:buFont typeface="Wingdings" panose="05000000000000000000" pitchFamily="2" charset="2"/>
              <a:buChar char="Ø"/>
            </a:pPr>
            <a:r>
              <a:rPr lang="en-GB" dirty="0"/>
              <a:t>In this way, they act as social agents.</a:t>
            </a:r>
          </a:p>
          <a:p>
            <a:pPr marL="0" indent="0">
              <a:buNone/>
            </a:pPr>
            <a:endParaRPr lang="en-GB" sz="800" dirty="0"/>
          </a:p>
          <a:p>
            <a:pPr marL="0" indent="0">
              <a:buNone/>
            </a:pPr>
            <a:r>
              <a:rPr lang="en-GB" dirty="0">
                <a:sym typeface="Wingdings" panose="05000000000000000000" pitchFamily="2" charset="2"/>
              </a:rPr>
              <a:t> Three key notions: “</a:t>
            </a:r>
            <a:r>
              <a:rPr lang="en-GB" b="1" dirty="0">
                <a:solidFill>
                  <a:srgbClr val="FF0000"/>
                </a:solidFill>
                <a:sym typeface="Wingdings" panose="05000000000000000000" pitchFamily="2" charset="2"/>
              </a:rPr>
              <a:t>scenario</a:t>
            </a:r>
            <a:r>
              <a:rPr lang="en-GB" dirty="0">
                <a:sym typeface="Wingdings" panose="05000000000000000000" pitchFamily="2" charset="2"/>
              </a:rPr>
              <a:t>”, “</a:t>
            </a:r>
            <a:r>
              <a:rPr lang="en-GB" b="1" dirty="0">
                <a:solidFill>
                  <a:srgbClr val="FF0000"/>
                </a:solidFill>
                <a:sym typeface="Wingdings" panose="05000000000000000000" pitchFamily="2" charset="2"/>
              </a:rPr>
              <a:t>task</a:t>
            </a:r>
            <a:r>
              <a:rPr lang="en-GB" dirty="0">
                <a:sym typeface="Wingdings" panose="05000000000000000000" pitchFamily="2" charset="2"/>
              </a:rPr>
              <a:t>”, “</a:t>
            </a:r>
            <a:r>
              <a:rPr lang="en-GB" b="1" dirty="0">
                <a:solidFill>
                  <a:srgbClr val="FF0000"/>
                </a:solidFill>
                <a:sym typeface="Wingdings" panose="05000000000000000000" pitchFamily="2" charset="2"/>
              </a:rPr>
              <a:t>social agent</a:t>
            </a:r>
            <a:r>
              <a:rPr lang="en-GB" dirty="0">
                <a:sym typeface="Wingdings" panose="05000000000000000000" pitchFamily="2" charset="2"/>
              </a:rPr>
              <a:t>” </a:t>
            </a:r>
            <a:endParaRPr lang="en-GB" dirty="0"/>
          </a:p>
        </p:txBody>
      </p:sp>
    </p:spTree>
    <p:extLst>
      <p:ext uri="{BB962C8B-B14F-4D97-AF65-F5344CB8AC3E}">
        <p14:creationId xmlns:p14="http://schemas.microsoft.com/office/powerpoint/2010/main" val="2945039695"/>
      </p:ext>
    </p:extLst>
  </p:cSld>
  <p:clrMapOvr>
    <a:masterClrMapping/>
  </p:clrMapOvr>
  <mc:AlternateContent xmlns:mc="http://schemas.openxmlformats.org/markup-compatibility/2006" xmlns:p14="http://schemas.microsoft.com/office/powerpoint/2010/main">
    <mc:Choice Requires="p14">
      <p:transition p14:dur="100" advTm="58375"/>
    </mc:Choice>
    <mc:Fallback xmlns="">
      <p:transition advTm="583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a:t>
            </a:r>
            <a:br>
              <a:rPr lang="en-GB" dirty="0"/>
            </a:br>
            <a:r>
              <a:rPr lang="en-GB" dirty="0"/>
              <a:t>the notion of “scenario”</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a:bodyPr>
          <a:lstStyle/>
          <a:p>
            <a:pPr marL="0" indent="0">
              <a:buNone/>
            </a:pPr>
            <a:r>
              <a:rPr lang="en-US" dirty="0"/>
              <a:t>Learners are put into a concrete real-life situation and simulate the interaction in their team and with the target audience. </a:t>
            </a:r>
          </a:p>
          <a:p>
            <a:pPr marL="0" indent="0">
              <a:buNone/>
            </a:pPr>
            <a:r>
              <a:rPr lang="en-US" dirty="0"/>
              <a:t>A scenario requires clear information about </a:t>
            </a:r>
          </a:p>
          <a:p>
            <a:pPr marL="719138"/>
            <a:r>
              <a:rPr lang="en-US" dirty="0"/>
              <a:t>the </a:t>
            </a:r>
            <a:r>
              <a:rPr lang="en-US" b="1" dirty="0"/>
              <a:t>context</a:t>
            </a:r>
            <a:r>
              <a:rPr lang="en-US" dirty="0"/>
              <a:t>, </a:t>
            </a:r>
          </a:p>
          <a:p>
            <a:pPr marL="719138"/>
            <a:r>
              <a:rPr lang="en-US" dirty="0"/>
              <a:t>the </a:t>
            </a:r>
            <a:r>
              <a:rPr lang="en-US" b="1" dirty="0"/>
              <a:t>situation</a:t>
            </a:r>
            <a:r>
              <a:rPr lang="en-US" dirty="0"/>
              <a:t>, </a:t>
            </a:r>
          </a:p>
          <a:p>
            <a:pPr marL="719138"/>
            <a:r>
              <a:rPr lang="en-US" dirty="0"/>
              <a:t>the </a:t>
            </a:r>
            <a:r>
              <a:rPr lang="en-US" b="1" dirty="0"/>
              <a:t>roles</a:t>
            </a:r>
            <a:r>
              <a:rPr lang="en-US" dirty="0"/>
              <a:t> of the learners and of the target audience, </a:t>
            </a:r>
          </a:p>
          <a:p>
            <a:pPr marL="719138"/>
            <a:r>
              <a:rPr lang="en-US" dirty="0"/>
              <a:t>the </a:t>
            </a:r>
            <a:r>
              <a:rPr lang="en-US" b="1" dirty="0"/>
              <a:t>tasks</a:t>
            </a:r>
            <a:r>
              <a:rPr lang="en-US" dirty="0"/>
              <a:t> and </a:t>
            </a:r>
          </a:p>
          <a:p>
            <a:pPr marL="719138"/>
            <a:r>
              <a:rPr lang="en-US" dirty="0"/>
              <a:t>the </a:t>
            </a:r>
            <a:r>
              <a:rPr lang="en-US" b="1" dirty="0"/>
              <a:t>objectives</a:t>
            </a:r>
            <a:r>
              <a:rPr lang="en-US" dirty="0"/>
              <a:t>.</a:t>
            </a:r>
            <a:endParaRPr lang="en-GB" dirty="0"/>
          </a:p>
        </p:txBody>
      </p:sp>
    </p:spTree>
    <p:extLst>
      <p:ext uri="{BB962C8B-B14F-4D97-AF65-F5344CB8AC3E}">
        <p14:creationId xmlns:p14="http://schemas.microsoft.com/office/powerpoint/2010/main" val="2373145056"/>
      </p:ext>
    </p:extLst>
  </p:cSld>
  <p:clrMapOvr>
    <a:masterClrMapping/>
  </p:clrMapOvr>
  <mc:AlternateContent xmlns:mc="http://schemas.openxmlformats.org/markup-compatibility/2006" xmlns:p14="http://schemas.microsoft.com/office/powerpoint/2010/main">
    <mc:Choice Requires="p14">
      <p:transition p14:dur="100" advTm="30855"/>
    </mc:Choice>
    <mc:Fallback xmlns="">
      <p:transition advTm="308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a:t>
            </a:r>
            <a:br>
              <a:rPr lang="en-GB" dirty="0"/>
            </a:br>
            <a:r>
              <a:rPr lang="en-GB" dirty="0"/>
              <a:t>the notion of “tasks”</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fontScale="92500" lnSpcReduction="10000"/>
          </a:bodyPr>
          <a:lstStyle/>
          <a:p>
            <a:pPr marL="0" indent="0">
              <a:buNone/>
            </a:pPr>
            <a:endParaRPr lang="en-GB" dirty="0"/>
          </a:p>
          <a:p>
            <a:pPr marL="0" indent="0">
              <a:buNone/>
            </a:pPr>
            <a:r>
              <a:rPr lang="en-US" dirty="0"/>
              <a:t>“A task is an activity which requires learners to use language, with emphasis on meaning, to attain an objective.”</a:t>
            </a:r>
          </a:p>
          <a:p>
            <a:pPr marL="0" indent="0">
              <a:buNone/>
            </a:pPr>
            <a:r>
              <a:rPr lang="en-US" dirty="0"/>
              <a:t>(</a:t>
            </a:r>
            <a:r>
              <a:rPr lang="en-US" dirty="0" err="1"/>
              <a:t>Skehan</a:t>
            </a:r>
            <a:r>
              <a:rPr lang="en-US" dirty="0"/>
              <a:t> 2003: 3)</a:t>
            </a:r>
          </a:p>
          <a:p>
            <a:pPr marL="0" indent="0">
              <a:buNone/>
            </a:pPr>
            <a:endParaRPr lang="en-US" sz="2200" dirty="0"/>
          </a:p>
          <a:p>
            <a:pPr marL="0" indent="0">
              <a:buNone/>
            </a:pPr>
            <a:r>
              <a:rPr lang="en-US" dirty="0"/>
              <a:t>“Tasks […] are activities which have meaning as their primary focus. Success in tasks is evaluated in terms of achievement of an outcome, and tasks generally bear some resemblance to real-life language use. So task-based instruction takes a fairly strong view of communicative language teaching.”</a:t>
            </a:r>
          </a:p>
          <a:p>
            <a:pPr marL="0" indent="0">
              <a:buNone/>
            </a:pPr>
            <a:r>
              <a:rPr lang="en-US" dirty="0"/>
              <a:t>(</a:t>
            </a:r>
            <a:r>
              <a:rPr lang="en-US" dirty="0" err="1"/>
              <a:t>Skehan</a:t>
            </a:r>
            <a:r>
              <a:rPr lang="en-US" dirty="0"/>
              <a:t> 1996: 20)</a:t>
            </a:r>
            <a:endParaRPr lang="en-GB" dirty="0"/>
          </a:p>
        </p:txBody>
      </p:sp>
    </p:spTree>
    <p:extLst>
      <p:ext uri="{BB962C8B-B14F-4D97-AF65-F5344CB8AC3E}">
        <p14:creationId xmlns:p14="http://schemas.microsoft.com/office/powerpoint/2010/main" val="2347250289"/>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5ACA-4347-4588-8545-CC0B5C95428B}"/>
              </a:ext>
            </a:extLst>
          </p:cNvPr>
          <p:cNvSpPr>
            <a:spLocks noGrp="1"/>
          </p:cNvSpPr>
          <p:nvPr>
            <p:ph type="title"/>
          </p:nvPr>
        </p:nvSpPr>
        <p:spPr/>
        <p:txBody>
          <a:bodyPr/>
          <a:lstStyle/>
          <a:p>
            <a:r>
              <a:rPr lang="en-GB" dirty="0"/>
              <a:t>The action-oriented approach and </a:t>
            </a:r>
            <a:br>
              <a:rPr lang="en-GB" dirty="0"/>
            </a:br>
            <a:r>
              <a:rPr lang="en-GB" dirty="0"/>
              <a:t>the concept of the social agent</a:t>
            </a:r>
          </a:p>
        </p:txBody>
      </p:sp>
      <p:sp>
        <p:nvSpPr>
          <p:cNvPr id="3" name="Inhaltsplatzhalter 2">
            <a:extLst>
              <a:ext uri="{FF2B5EF4-FFF2-40B4-BE49-F238E27FC236}">
                <a16:creationId xmlns:a16="http://schemas.microsoft.com/office/drawing/2014/main" id="{E781A6CA-1B5D-4E3B-A265-6D13C659CDA9}"/>
              </a:ext>
            </a:extLst>
          </p:cNvPr>
          <p:cNvSpPr>
            <a:spLocks noGrp="1"/>
          </p:cNvSpPr>
          <p:nvPr>
            <p:ph idx="1"/>
          </p:nvPr>
        </p:nvSpPr>
        <p:spPr/>
        <p:txBody>
          <a:bodyPr>
            <a:normAutofit fontScale="92500" lnSpcReduction="20000"/>
          </a:bodyPr>
          <a:lstStyle/>
          <a:p>
            <a:pPr marL="0" indent="0">
              <a:buNone/>
            </a:pPr>
            <a:endParaRPr lang="en-GB" dirty="0"/>
          </a:p>
          <a:p>
            <a:pPr marL="0" indent="0">
              <a:buNone/>
            </a:pPr>
            <a:r>
              <a:rPr lang="en-GB" dirty="0"/>
              <a:t>The CEFR (and the CEFR Companion Volume) consider the learners as social agents:</a:t>
            </a:r>
          </a:p>
          <a:p>
            <a:pPr marL="0" indent="0">
              <a:buNone/>
            </a:pPr>
            <a:endParaRPr lang="en-GB" sz="2200" dirty="0"/>
          </a:p>
          <a:p>
            <a:pPr marL="0" indent="0">
              <a:buNone/>
            </a:pPr>
            <a:r>
              <a:rPr lang="en-GB" dirty="0"/>
              <a:t>“[…] </a:t>
            </a:r>
            <a:r>
              <a:rPr lang="en-US" dirty="0"/>
              <a:t>the CEFR broadens the perspective of language education in a number of ways, not least by its vision of the user/learner as a social agent, co-constructing meaning in interaction, and by the notions of mediation and </a:t>
            </a:r>
            <a:r>
              <a:rPr lang="en-US" dirty="0" err="1"/>
              <a:t>plurilingual</a:t>
            </a:r>
            <a:r>
              <a:rPr lang="en-US" dirty="0"/>
              <a:t>/ </a:t>
            </a:r>
            <a:r>
              <a:rPr lang="en-US" dirty="0" err="1"/>
              <a:t>pluricultural</a:t>
            </a:r>
            <a:r>
              <a:rPr lang="en-US" dirty="0"/>
              <a:t> competences.</a:t>
            </a:r>
            <a:r>
              <a:rPr lang="en-GB" dirty="0"/>
              <a:t>”</a:t>
            </a:r>
          </a:p>
          <a:p>
            <a:pPr marL="0" indent="0">
              <a:buNone/>
            </a:pPr>
            <a:r>
              <a:rPr lang="en-GB" dirty="0"/>
              <a:t>(Council of Europe 2020: 22)</a:t>
            </a:r>
          </a:p>
          <a:p>
            <a:pPr marL="0" indent="0">
              <a:buNone/>
            </a:pPr>
            <a:endParaRPr lang="en-GB" sz="2200" dirty="0"/>
          </a:p>
          <a:p>
            <a:pPr marL="0" indent="0">
              <a:buNone/>
            </a:pPr>
            <a:r>
              <a:rPr lang="en-GB" dirty="0">
                <a:sym typeface="Wingdings" panose="05000000000000000000" pitchFamily="2" charset="2"/>
              </a:rPr>
              <a:t> </a:t>
            </a:r>
            <a:r>
              <a:rPr lang="en-GB" dirty="0"/>
              <a:t>two relevant notions in our context: “social agent”, “co-constructing meaning”</a:t>
            </a:r>
          </a:p>
        </p:txBody>
      </p:sp>
    </p:spTree>
    <p:extLst>
      <p:ext uri="{BB962C8B-B14F-4D97-AF65-F5344CB8AC3E}">
        <p14:creationId xmlns:p14="http://schemas.microsoft.com/office/powerpoint/2010/main" val="594868964"/>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2254</Words>
  <Application>Microsoft Office PowerPoint</Application>
  <PresentationFormat>Widescreen</PresentationFormat>
  <Paragraphs>138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The action-oriented approach and the concept of the social agent</vt:lpstr>
      <vt:lpstr>The action-oriented approach</vt:lpstr>
      <vt:lpstr>The action-oriented approach</vt:lpstr>
      <vt:lpstr>The action-oriented approach</vt:lpstr>
      <vt:lpstr>The action-oriented approach</vt:lpstr>
      <vt:lpstr>The action-oriented approach</vt:lpstr>
      <vt:lpstr>The action-oriented approach and  the notion of “scenario”</vt:lpstr>
      <vt:lpstr>The action-oriented approach and  the notion of “tasks”</vt:lpstr>
      <vt:lpstr>The action-oriented approach and  the concept of the social agent</vt:lpstr>
      <vt:lpstr>The action-oriented approach and  the concept of the social agent</vt:lpstr>
      <vt:lpstr>The action-oriented approach and  the concept of the social agent</vt:lpstr>
      <vt:lpstr>The action-oriented approach and  the concept of the social agent</vt:lpstr>
      <vt:lpstr>The learner as a social agent</vt:lpstr>
      <vt:lpstr>The learner as a social agent</vt:lpstr>
      <vt:lpstr>The learner as a social agent</vt:lpstr>
      <vt:lpstr>The learner as a social agent</vt:lpstr>
      <vt:lpstr>The learner as a social agent</vt:lpstr>
      <vt:lpstr>The learner as a social agent</vt:lpstr>
      <vt:lpstr>The action-oriented approach:  constructive alignment</vt:lpstr>
      <vt:lpstr>The action-oriented approach:  constructive alignment</vt:lpstr>
      <vt:lpstr>The action-oriented approach and the  concept of the social agent: scenario-based</vt:lpstr>
      <vt:lpstr>The action-oriented approach and the  concept of the social agent: scenario-based</vt:lpstr>
      <vt:lpstr>The action-oriented approach and the  concept of the social agent: scenario-based</vt:lpstr>
      <vt:lpstr>The action-oriented approach and the  concept of the social agent: scenario-based</vt:lpstr>
      <vt:lpstr>The action-oriented approach and the  concept of the social agent – Bibliography (1/2) </vt:lpstr>
      <vt:lpstr>The action-oriented approach and the  concept of the social agent – Bibliography (2/2)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Marie-Therese Baehr</cp:lastModifiedBy>
  <cp:revision>74</cp:revision>
  <dcterms:created xsi:type="dcterms:W3CDTF">2020-01-08T10:10:35Z</dcterms:created>
  <dcterms:modified xsi:type="dcterms:W3CDTF">2024-06-27T09:02:05Z</dcterms:modified>
</cp:coreProperties>
</file>